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05" r:id="rId4"/>
    <p:sldId id="279" r:id="rId5"/>
    <p:sldId id="281" r:id="rId6"/>
    <p:sldId id="280" r:id="rId7"/>
    <p:sldId id="282" r:id="rId8"/>
    <p:sldId id="306" r:id="rId9"/>
    <p:sldId id="283" r:id="rId10"/>
    <p:sldId id="284" r:id="rId11"/>
    <p:sldId id="285" r:id="rId12"/>
    <p:sldId id="286" r:id="rId13"/>
    <p:sldId id="287" r:id="rId14"/>
    <p:sldId id="288" r:id="rId15"/>
    <p:sldId id="291" r:id="rId16"/>
    <p:sldId id="303" r:id="rId17"/>
    <p:sldId id="304" r:id="rId18"/>
    <p:sldId id="289" r:id="rId19"/>
    <p:sldId id="293" r:id="rId20"/>
    <p:sldId id="301" r:id="rId21"/>
    <p:sldId id="294" r:id="rId22"/>
    <p:sldId id="297" r:id="rId23"/>
    <p:sldId id="296" r:id="rId24"/>
    <p:sldId id="290" r:id="rId25"/>
    <p:sldId id="307" r:id="rId26"/>
    <p:sldId id="308" r:id="rId27"/>
    <p:sldId id="298" r:id="rId28"/>
    <p:sldId id="30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EB5715"/>
    <a:srgbClr val="22CACE"/>
    <a:srgbClr val="10E0E0"/>
    <a:srgbClr val="008000"/>
    <a:srgbClr val="35759D"/>
    <a:srgbClr val="35B19D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44" autoAdjust="0"/>
    <p:restoredTop sz="95596" autoAdjust="0"/>
  </p:normalViewPr>
  <p:slideViewPr>
    <p:cSldViewPr>
      <p:cViewPr varScale="1">
        <p:scale>
          <a:sx n="82" d="100"/>
          <a:sy n="82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D10335-E2EB-4660-87B1-DBBD7825F4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131046-8706-4136-8DFA-78ADEA4853DB}" type="slidenum">
              <a:rPr lang="en-US" altLang="ru-RU" smtClean="0"/>
              <a:pPr>
                <a:spcBef>
                  <a:spcPct val="0"/>
                </a:spcBef>
              </a:pPr>
              <a:t>1</a:t>
            </a:fld>
            <a:endParaRPr lang="en-US" altLang="ru-RU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10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57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11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667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12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43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13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503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14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384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15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144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16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719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17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089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18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870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19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56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2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20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574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21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275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22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765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23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285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24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097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25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111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26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936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27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643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28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91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E8C09E-C2FA-4EDA-BE2B-4E49B6A20E0A}" type="slidenum">
              <a:rPr lang="en-US" altLang="ru-RU" smtClean="0"/>
              <a:pPr>
                <a:spcBef>
                  <a:spcPct val="0"/>
                </a:spcBef>
              </a:pPr>
              <a:t>3</a:t>
            </a:fld>
            <a:endParaRPr lang="en-US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7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E8C09E-C2FA-4EDA-BE2B-4E49B6A20E0A}" type="slidenum">
              <a:rPr lang="en-US" altLang="ru-RU" smtClean="0"/>
              <a:pPr>
                <a:spcBef>
                  <a:spcPct val="0"/>
                </a:spcBef>
              </a:pPr>
              <a:t>4</a:t>
            </a:fld>
            <a:endParaRPr lang="en-US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5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6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6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1408B-1B60-48CB-8434-137A785EBD72}" type="slidenum">
              <a:rPr lang="en-US" altLang="ru-RU" smtClean="0"/>
              <a:pPr>
                <a:spcBef>
                  <a:spcPct val="0"/>
                </a:spcBef>
              </a:pPr>
              <a:t>7</a:t>
            </a:fld>
            <a:endParaRPr lang="en-US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86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E8C09E-C2FA-4EDA-BE2B-4E49B6A20E0A}" type="slidenum">
              <a:rPr lang="en-US" altLang="ru-RU" smtClean="0"/>
              <a:pPr>
                <a:spcBef>
                  <a:spcPct val="0"/>
                </a:spcBef>
              </a:pPr>
              <a:t>8</a:t>
            </a:fld>
            <a:endParaRPr lang="en-US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268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53F23-DC81-474D-A749-51F3D459AB79}" type="slidenum">
              <a:rPr lang="en-US" altLang="ru-RU" smtClean="0"/>
              <a:pPr>
                <a:spcBef>
                  <a:spcPct val="0"/>
                </a:spcBef>
              </a:pPr>
              <a:t>9</a:t>
            </a:fld>
            <a:endParaRPr lang="en-US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87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52098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23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44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687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967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471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93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86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2285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9367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2669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8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7301989" y="1510789"/>
            <a:ext cx="33146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sz="1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4821382" cy="32146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92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sz="19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sz="192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1200" b="1" kern="10" dirty="0" err="1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Презентація</a:t>
            </a:r>
            <a:endParaRPr lang="ru-RU" sz="11200" b="1" kern="10" dirty="0" smtClean="0">
              <a:ln w="9525"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1200" b="1" kern="1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11200" b="1" kern="10" dirty="0" err="1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досвіду</a:t>
            </a:r>
            <a:r>
              <a:rPr lang="ru-RU" sz="11200" b="1" kern="1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1200" b="1" kern="10" dirty="0" err="1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роботи</a:t>
            </a:r>
            <a:endParaRPr lang="ru-RU" sz="11200" b="1" kern="10" dirty="0" smtClean="0">
              <a:ln w="9525"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1200" b="1" kern="1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1200" b="1" kern="10" dirty="0" err="1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вчителя</a:t>
            </a:r>
            <a:r>
              <a:rPr lang="ru-RU" sz="11200" b="1" kern="1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1200" b="1" kern="10" dirty="0" err="1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початкових</a:t>
            </a:r>
            <a:r>
              <a:rPr lang="en-US" sz="11200" b="1" kern="1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11200" b="1" kern="1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класів</a:t>
            </a:r>
            <a:r>
              <a:rPr lang="ru-RU" sz="11200" b="1" kern="1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ru-RU" sz="11200" b="1" kern="10" dirty="0" err="1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Новозаводського</a:t>
            </a:r>
            <a:r>
              <a:rPr lang="ru-RU" sz="11200" b="1" kern="1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1200" b="1" kern="10" dirty="0" err="1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ліцею</a:t>
            </a:r>
            <a:endParaRPr lang="ru-RU" sz="11200" b="1" kern="10" dirty="0" smtClean="0">
              <a:ln w="9525"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uk-UA" sz="11200" b="1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Arial Black" pitchFamily="34" charset="0"/>
              </a:rPr>
              <a:t>Кобилянської Г.П.</a:t>
            </a:r>
            <a:endParaRPr lang="ru-RU" sz="11200" b="1" kern="10" dirty="0" smtClean="0">
              <a:ln w="9525">
                <a:round/>
                <a:headEnd/>
                <a:tailEnd/>
              </a:ln>
              <a:solidFill>
                <a:srgbClr val="000000"/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5903047">
            <a:off x="5475013" y="3169363"/>
            <a:ext cx="83490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</a:t>
            </a:r>
            <a:endParaRPr lang="ru-RU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907118">
            <a:off x="4933723" y="4361261"/>
            <a:ext cx="14746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УКРАЇНСЬКА</a:t>
            </a:r>
            <a:endParaRPr lang="ru-RU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4482296">
            <a:off x="5277435" y="5519006"/>
            <a:ext cx="10275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ШКОЛА</a:t>
            </a:r>
            <a:endParaRPr lang="ru-RU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81" name="Picture 5" descr="Наложенный платеж&quot;: если ли смысл?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20796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SGSM | Shree Gandhi Saksharta Mi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28" y="3837753"/>
            <a:ext cx="1484313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37" b="9980"/>
          <a:stretch/>
        </p:blipFill>
        <p:spPr>
          <a:xfrm>
            <a:off x="34636" y="839607"/>
            <a:ext cx="7330690" cy="576349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04800" y="-1"/>
            <a:ext cx="9753600" cy="70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Правила педагогічної майстерності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Скругленный прямоугольник 4"/>
          <p:cNvSpPr txBox="1"/>
          <p:nvPr/>
        </p:nvSpPr>
        <p:spPr>
          <a:xfrm>
            <a:off x="-855830" y="2067651"/>
            <a:ext cx="8486133" cy="16492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dirty="0" smtClean="0">
                <a:solidFill>
                  <a:schemeClr val="bg1"/>
                </a:solidFill>
              </a:rPr>
              <a:t>Рухатися вперед. Самовдосконалюватися</a:t>
            </a:r>
            <a:r>
              <a:rPr lang="uk-UA" sz="3000" kern="1200" dirty="0" smtClean="0">
                <a:solidFill>
                  <a:schemeClr val="bg1"/>
                </a:solidFill>
              </a:rPr>
              <a:t>.</a:t>
            </a:r>
            <a:endParaRPr lang="ru-RU" sz="3000" kern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04800" y="3214416"/>
            <a:ext cx="77782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dirty="0">
                <a:solidFill>
                  <a:schemeClr val="bg1"/>
                </a:solidFill>
              </a:rPr>
              <a:t>Ділитися 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своїм </a:t>
            </a:r>
            <a:r>
              <a:rPr lang="uk-UA" dirty="0" smtClean="0">
                <a:solidFill>
                  <a:schemeClr val="bg1"/>
                </a:solidFill>
              </a:rPr>
              <a:t>досвідом з колегами і учнями.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22186" y="1255082"/>
            <a:ext cx="791094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uk-UA" dirty="0" smtClean="0">
                <a:solidFill>
                  <a:schemeClr val="bg1"/>
                </a:solidFill>
              </a:rPr>
              <a:t>Цікавитися новинами в галузі освіти 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5900" y="1773117"/>
            <a:ext cx="940723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dirty="0" smtClean="0">
                <a:solidFill>
                  <a:schemeClr val="bg1"/>
                </a:solidFill>
              </a:rPr>
              <a:t>Впроваджувати інноваційні технології на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dirty="0" smtClean="0">
                <a:solidFill>
                  <a:schemeClr val="bg1"/>
                </a:solidFill>
              </a:rPr>
              <a:t> практиці</a:t>
            </a:r>
            <a:r>
              <a:rPr lang="uk-UA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855830" y="3830388"/>
            <a:ext cx="7778232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uk-UA" dirty="0" smtClean="0">
                <a:solidFill>
                  <a:schemeClr val="bg1"/>
                </a:solidFill>
              </a:rPr>
              <a:t>Працювати над розвитком методичної </a:t>
            </a:r>
          </a:p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uk-UA" dirty="0" smtClean="0">
                <a:solidFill>
                  <a:schemeClr val="bg1"/>
                </a:solidFill>
              </a:rPr>
              <a:t> майстерності і педагогічних здібностей.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5900" y="4871248"/>
            <a:ext cx="7778232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00200">
              <a:lnSpc>
                <a:spcPct val="90000"/>
              </a:lnSpc>
              <a:spcAft>
                <a:spcPct val="35000"/>
              </a:spcAft>
            </a:pPr>
            <a:r>
              <a:rPr lang="uk-UA" dirty="0" smtClean="0">
                <a:solidFill>
                  <a:schemeClr val="bg1"/>
                </a:solidFill>
              </a:rPr>
              <a:t>Працювати над формуванням навичок </a:t>
            </a:r>
          </a:p>
          <a:p>
            <a:pPr lvl="0" defTabSz="1600200">
              <a:lnSpc>
                <a:spcPct val="90000"/>
              </a:lnSpc>
              <a:spcAft>
                <a:spcPct val="35000"/>
              </a:spcAft>
            </a:pPr>
            <a:r>
              <a:rPr lang="uk-UA" dirty="0" smtClean="0">
                <a:solidFill>
                  <a:schemeClr val="bg1"/>
                </a:solidFill>
              </a:rPr>
              <a:t>самоаналізу власної педагогічної діяльності.</a:t>
            </a:r>
          </a:p>
        </p:txBody>
      </p:sp>
    </p:spTree>
    <p:extLst>
      <p:ext uri="{BB962C8B-B14F-4D97-AF65-F5344CB8AC3E}">
        <p14:creationId xmlns="" xmlns:p14="http://schemas.microsoft.com/office/powerpoint/2010/main" val="2397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52600" y="228600"/>
            <a:ext cx="7086600" cy="171289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5150" y="484880"/>
            <a:ext cx="6181499" cy="1200329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</a:rPr>
              <a:t>СУЧАСНИЙ УЧИТЕЛЬ НУШ-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</a:rPr>
              <a:t>людина, яка надихає!</a:t>
            </a:r>
            <a:endParaRPr kumimoji="0" lang="ru-RU" sz="3600" b="1" i="0" u="none" strike="noStrike" kern="0" cap="none" spc="0" normalizeH="0" baseline="0" noProof="0" dirty="0" smtClean="0">
              <a:ln/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3382" y="2240256"/>
            <a:ext cx="2595702" cy="13007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</a:t>
            </a:r>
          </a:p>
          <a:p>
            <a:pPr algn="ctr"/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,який готовий ділитися досвідом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48298" y="2205356"/>
            <a:ext cx="2519502" cy="13007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ефективну  групову комунікацію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3382" y="4038600"/>
            <a:ext cx="2574920" cy="13007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 досягти поставлених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ілей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20589" y="4044747"/>
            <a:ext cx="2547211" cy="13007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оватор</a:t>
            </a:r>
          </a:p>
          <a:p>
            <a:pPr algn="ctr"/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 новітні технології та сучасні практики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14800" y="5527673"/>
            <a:ext cx="2586963" cy="12956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 формувати цілісну особистість</a:t>
            </a:r>
          </a:p>
        </p:txBody>
      </p:sp>
      <p:pic>
        <p:nvPicPr>
          <p:cNvPr id="1030" name="Picture 6" descr="Нарада Управління ДВ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86" y="2667001"/>
            <a:ext cx="2255785" cy="245929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8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999" y="633930"/>
            <a:ext cx="8477866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i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 на </a:t>
            </a:r>
            <a:r>
              <a:rPr lang="uk-UA" sz="3200" i="1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3200" i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і прийоми технології розвитку критичного мислення</a:t>
            </a:r>
          </a:p>
        </p:txBody>
      </p:sp>
      <p:pic>
        <p:nvPicPr>
          <p:cNvPr id="8" name="Picture 10" descr="dT7e8ygnc.png (271×425) |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788">
            <a:off x="6153505" y="4420078"/>
            <a:ext cx="1411519" cy="2213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Метод творчого мислення Едварда де Боно- &quot; Шість капелюхів&quot;(НУШ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5" y="3829220"/>
            <a:ext cx="3629737" cy="1116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атематика для 1 класу: задачі та завдання онлайн - Learning.ua - Діаграми  Вен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" y="4289135"/>
            <a:ext cx="3443861" cy="2232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999" y="5096561"/>
            <a:ext cx="11769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відмінне</a:t>
            </a:r>
            <a:endParaRPr lang="ru-RU" sz="20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54919" y="5199016"/>
            <a:ext cx="11769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відмінне</a:t>
            </a:r>
            <a:endParaRPr lang="ru-RU" sz="20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1159193" y="5326842"/>
            <a:ext cx="1282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endParaRPr lang="ru-RU" sz="20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Картинки по запросу фишбоун безопасный интернет | Graphic organizers,  Reading graphic organizers, Fish bon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03" b="4857"/>
          <a:stretch/>
        </p:blipFill>
        <p:spPr bwMode="auto">
          <a:xfrm>
            <a:off x="398223" y="2029254"/>
            <a:ext cx="3124200" cy="1697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УБИК ЗАПИТАНЬ (АБО КУБИК БЛУМА) - Форми та методи навчання інформатики -  Документація - Персональний сайт вчителя інформатик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17" y="1515368"/>
            <a:ext cx="3441275" cy="2811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06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05000" y="-76200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4400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Використовую  на </a:t>
            </a:r>
            <a:r>
              <a:rPr lang="uk-UA" altLang="ru-RU" sz="4400" b="1" dirty="0" err="1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уроках</a:t>
            </a:r>
            <a:endParaRPr lang="en-US" altLang="ru-RU" sz="4400" b="1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790545"/>
            <a:ext cx="9504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kern="0" dirty="0" smtClean="0">
                <a:solidFill>
                  <a:schemeClr val="accent1"/>
                </a:solidFill>
                <a:latin typeface="Arial Black" panose="020B0A04020102020204" pitchFamily="34" charset="0"/>
                <a:sym typeface="Cambria"/>
              </a:rPr>
              <a:t>ІНТЕРНЕТ-РЕСУРС ДЛЯ СТВОРЕННЯ ХМАР СЛІВ</a:t>
            </a:r>
            <a:endParaRPr lang="ru-RU"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68" y="1285860"/>
            <a:ext cx="3189274" cy="20466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62" y="3352800"/>
            <a:ext cx="3496547" cy="34866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10" y="2637274"/>
            <a:ext cx="3774054" cy="42207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14815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 bwMode="auto">
          <a:xfrm>
            <a:off x="2650316" y="3278872"/>
            <a:ext cx="1398265" cy="649186"/>
          </a:xfrm>
          <a:prstGeom prst="cube">
            <a:avLst/>
          </a:prstGeom>
          <a:solidFill>
            <a:srgbClr val="EB5715"/>
          </a:solidFill>
          <a:ln>
            <a:solidFill>
              <a:srgbClr val="B92D1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Куб 13"/>
          <p:cNvSpPr/>
          <p:nvPr/>
        </p:nvSpPr>
        <p:spPr bwMode="auto">
          <a:xfrm>
            <a:off x="2234994" y="2854089"/>
            <a:ext cx="1390856" cy="574015"/>
          </a:xfrm>
          <a:prstGeom prst="cube">
            <a:avLst/>
          </a:prstGeom>
          <a:solidFill>
            <a:srgbClr val="EB5715"/>
          </a:solidFill>
          <a:ln>
            <a:solidFill>
              <a:srgbClr val="B92D1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813" y="61569"/>
            <a:ext cx="8499560" cy="16927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Активно впроваджую у практику </a:t>
            </a:r>
          </a:p>
          <a:p>
            <a:pPr algn="ctr"/>
            <a:r>
              <a:rPr lang="uk-UA" sz="32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ЩОДЕННІ 5, ЩОДЕННІ 3,</a:t>
            </a:r>
          </a:p>
          <a:p>
            <a:pPr algn="ctr"/>
            <a:r>
              <a:rPr lang="uk-UA" sz="32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РАНКОВІ ЗУСТРІЧІ</a:t>
            </a:r>
          </a:p>
        </p:txBody>
      </p:sp>
      <p:sp>
        <p:nvSpPr>
          <p:cNvPr id="2" name="Куб 1"/>
          <p:cNvSpPr/>
          <p:nvPr/>
        </p:nvSpPr>
        <p:spPr bwMode="auto">
          <a:xfrm>
            <a:off x="22699" y="3270608"/>
            <a:ext cx="1447800" cy="609600"/>
          </a:xfrm>
          <a:prstGeom prst="cube">
            <a:avLst/>
          </a:prstGeom>
          <a:solidFill>
            <a:srgbClr val="EB5715"/>
          </a:solidFill>
          <a:ln>
            <a:solidFill>
              <a:srgbClr val="B92D1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Куб 10"/>
          <p:cNvSpPr/>
          <p:nvPr/>
        </p:nvSpPr>
        <p:spPr bwMode="auto">
          <a:xfrm>
            <a:off x="501951" y="2818504"/>
            <a:ext cx="1447800" cy="609600"/>
          </a:xfrm>
          <a:prstGeom prst="cube">
            <a:avLst/>
          </a:prstGeom>
          <a:solidFill>
            <a:srgbClr val="EB5715"/>
          </a:solidFill>
          <a:ln>
            <a:solidFill>
              <a:srgbClr val="B92D1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095" y="2366776"/>
            <a:ext cx="1463167" cy="621846"/>
          </a:xfrm>
          <a:prstGeom prst="rect">
            <a:avLst/>
          </a:prstGeom>
        </p:spPr>
      </p:pic>
      <p:sp>
        <p:nvSpPr>
          <p:cNvPr id="15" name="Куб 14"/>
          <p:cNvSpPr/>
          <p:nvPr/>
        </p:nvSpPr>
        <p:spPr bwMode="auto">
          <a:xfrm>
            <a:off x="5196666" y="3199271"/>
            <a:ext cx="1447800" cy="609600"/>
          </a:xfrm>
          <a:prstGeom prst="cube">
            <a:avLst/>
          </a:prstGeom>
          <a:solidFill>
            <a:srgbClr val="EB5715"/>
          </a:solidFill>
          <a:ln>
            <a:solidFill>
              <a:srgbClr val="B92D1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Куб 15"/>
          <p:cNvSpPr/>
          <p:nvPr/>
        </p:nvSpPr>
        <p:spPr bwMode="auto">
          <a:xfrm>
            <a:off x="6943504" y="3192850"/>
            <a:ext cx="1447800" cy="609600"/>
          </a:xfrm>
          <a:prstGeom prst="cube">
            <a:avLst/>
          </a:prstGeom>
          <a:solidFill>
            <a:srgbClr val="EB5715"/>
          </a:solidFill>
          <a:ln>
            <a:solidFill>
              <a:srgbClr val="B92D1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Куб 16"/>
          <p:cNvSpPr/>
          <p:nvPr/>
        </p:nvSpPr>
        <p:spPr bwMode="auto">
          <a:xfrm>
            <a:off x="6022124" y="2728126"/>
            <a:ext cx="1447800" cy="609600"/>
          </a:xfrm>
          <a:prstGeom prst="cube">
            <a:avLst/>
          </a:prstGeom>
          <a:solidFill>
            <a:srgbClr val="EB5715"/>
          </a:solidFill>
          <a:ln>
            <a:solidFill>
              <a:srgbClr val="B92D14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04" name="Picture 8" descr="Шаблоны презентаций PowerPoint | Презентация, Картинки, Шаблон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91" y="3553666"/>
            <a:ext cx="4072373" cy="3461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T7e8ygnc.png (271×425) | Peo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788">
            <a:off x="1599401" y="837536"/>
            <a:ext cx="1140881" cy="1789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60094" y="2504089"/>
            <a:ext cx="11514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endParaRPr lang="ru-RU" sz="18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3244" y="2851319"/>
            <a:ext cx="13556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итання</a:t>
            </a:r>
          </a:p>
          <a:p>
            <a:pPr algn="ctr"/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когось</a:t>
            </a:r>
            <a:endParaRPr lang="ru-RU" sz="18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56497" y="3311301"/>
            <a:ext cx="1094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итання</a:t>
            </a:r>
          </a:p>
          <a:p>
            <a:pPr algn="ctr"/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</a:t>
            </a:r>
            <a:endParaRPr lang="ru-RU" sz="18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5199" y="2851318"/>
            <a:ext cx="1094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</a:p>
          <a:p>
            <a:pPr algn="ctr"/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</a:t>
            </a:r>
            <a:endParaRPr lang="ru-RU" sz="18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3015" y="3368560"/>
            <a:ext cx="1272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обота </a:t>
            </a:r>
          </a:p>
          <a:p>
            <a:pPr algn="ctr"/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 словами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34591" y="3224330"/>
            <a:ext cx="1480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</a:t>
            </a:r>
          </a:p>
          <a:p>
            <a:pPr algn="ctr"/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endParaRPr lang="ru-RU" sz="18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36933" y="2769938"/>
            <a:ext cx="1480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</a:t>
            </a:r>
          </a:p>
          <a:p>
            <a:pPr algn="ctr"/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endParaRPr lang="ru-RU" sz="18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0" descr="dT7e8ygnc.png (271×425) | Peo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788">
            <a:off x="6485183" y="1169836"/>
            <a:ext cx="1140881" cy="1758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927136" y="3233877"/>
            <a:ext cx="1480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</a:t>
            </a:r>
          </a:p>
          <a:p>
            <a:pPr algn="ctr"/>
            <a:r>
              <a:rPr lang="uk-UA" sz="18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8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другом</a:t>
            </a:r>
            <a:endParaRPr lang="ru-RU" sz="18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AutoShape 2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Презентация PowerPoi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686300" y="2855239"/>
            <a:ext cx="1600200" cy="533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800600" y="1598221"/>
            <a:ext cx="1678779" cy="533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Соединительная линия уступом 13"/>
          <p:cNvCxnSpPr/>
          <p:nvPr/>
        </p:nvCxnSpPr>
        <p:spPr bwMode="auto">
          <a:xfrm rot="5400000" flipH="1" flipV="1">
            <a:off x="4533900" y="1714500"/>
            <a:ext cx="1066800" cy="838200"/>
          </a:xfrm>
          <a:prstGeom prst="bentConnector3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headEnd type="triangle"/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Скругленный прямоугольник 19"/>
          <p:cNvSpPr/>
          <p:nvPr/>
        </p:nvSpPr>
        <p:spPr bwMode="auto">
          <a:xfrm>
            <a:off x="5314838" y="708952"/>
            <a:ext cx="1678779" cy="43423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7174221" y="1196470"/>
            <a:ext cx="1678779" cy="39619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7162800" y="1905747"/>
            <a:ext cx="1678779" cy="36974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7284977" y="2797901"/>
            <a:ext cx="1678779" cy="39449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411421" y="2156309"/>
            <a:ext cx="4763" cy="6715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245710" y="1196470"/>
            <a:ext cx="2690" cy="40175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1" idx="1"/>
          </p:cNvCxnSpPr>
          <p:nvPr/>
        </p:nvCxnSpPr>
        <p:spPr>
          <a:xfrm flipV="1">
            <a:off x="6490800" y="1394569"/>
            <a:ext cx="683421" cy="40945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3"/>
          </p:cNvCxnSpPr>
          <p:nvPr/>
        </p:nvCxnSpPr>
        <p:spPr>
          <a:xfrm>
            <a:off x="6479379" y="1864921"/>
            <a:ext cx="683420" cy="17247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429174" y="2126067"/>
            <a:ext cx="1282631" cy="63638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 bwMode="auto">
          <a:xfrm>
            <a:off x="1873256" y="2647146"/>
            <a:ext cx="1742874" cy="533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>
            <a:endCxn id="41" idx="3"/>
          </p:cNvCxnSpPr>
          <p:nvPr/>
        </p:nvCxnSpPr>
        <p:spPr>
          <a:xfrm flipH="1" flipV="1">
            <a:off x="3616130" y="2913846"/>
            <a:ext cx="1032070" cy="2534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 bwMode="auto">
          <a:xfrm rot="16200000">
            <a:off x="2734232" y="1282522"/>
            <a:ext cx="1513587" cy="42714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 rot="16200000">
            <a:off x="2073436" y="1329290"/>
            <a:ext cx="1510979" cy="38142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 rot="16200000">
            <a:off x="1349896" y="1317391"/>
            <a:ext cx="1523933" cy="37646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віртуальне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3412043" y="2260647"/>
            <a:ext cx="16071" cy="37098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2854732" y="2269830"/>
            <a:ext cx="8401" cy="3618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130357" y="2275492"/>
            <a:ext cx="5426" cy="3704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 bwMode="auto">
          <a:xfrm>
            <a:off x="1873256" y="4116304"/>
            <a:ext cx="1678779" cy="533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4475449" y="3930363"/>
            <a:ext cx="1678779" cy="533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6510182" y="3669734"/>
            <a:ext cx="2485236" cy="533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нтернет-ресурс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3308749" y="3349408"/>
            <a:ext cx="1377551" cy="7048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65" idx="0"/>
          </p:cNvCxnSpPr>
          <p:nvPr/>
        </p:nvCxnSpPr>
        <p:spPr>
          <a:xfrm>
            <a:off x="6316773" y="3146898"/>
            <a:ext cx="1436027" cy="5228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5397043" y="3434559"/>
            <a:ext cx="13517" cy="4608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3" idx="2"/>
            <a:endCxn id="78" idx="1"/>
          </p:cNvCxnSpPr>
          <p:nvPr/>
        </p:nvCxnSpPr>
        <p:spPr>
          <a:xfrm flipH="1">
            <a:off x="2207641" y="4649704"/>
            <a:ext cx="505005" cy="386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 bwMode="auto">
          <a:xfrm rot="5400000" flipV="1">
            <a:off x="2364580" y="5636603"/>
            <a:ext cx="1678779" cy="44829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позитвний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 rot="5400000" flipV="1">
            <a:off x="1368251" y="5644832"/>
            <a:ext cx="1678779" cy="46152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Прямая со стрелкой 81"/>
          <p:cNvCxnSpPr>
            <a:stCxn id="63" idx="2"/>
            <a:endCxn id="77" idx="1"/>
          </p:cNvCxnSpPr>
          <p:nvPr/>
        </p:nvCxnSpPr>
        <p:spPr>
          <a:xfrm>
            <a:off x="2712646" y="4649704"/>
            <a:ext cx="491324" cy="37165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88"/>
          <p:cNvSpPr/>
          <p:nvPr/>
        </p:nvSpPr>
        <p:spPr bwMode="auto">
          <a:xfrm rot="5400000" flipV="1">
            <a:off x="3916623" y="5647888"/>
            <a:ext cx="1678779" cy="39397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виправні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 bwMode="auto">
          <a:xfrm rot="5400000" flipV="1">
            <a:off x="4976204" y="5618753"/>
            <a:ext cx="1678779" cy="40841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невиправні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4789435" y="4449783"/>
            <a:ext cx="491622" cy="5417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64" idx="2"/>
            <a:endCxn id="90" idx="1"/>
          </p:cNvCxnSpPr>
          <p:nvPr/>
        </p:nvCxnSpPr>
        <p:spPr>
          <a:xfrm>
            <a:off x="5314839" y="4463763"/>
            <a:ext cx="500755" cy="51980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7864282" y="4215613"/>
            <a:ext cx="24924" cy="4059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Скругленный прямоугольник 103"/>
          <p:cNvSpPr/>
          <p:nvPr/>
        </p:nvSpPr>
        <p:spPr bwMode="auto">
          <a:xfrm rot="5400000" flipV="1">
            <a:off x="6131910" y="5620040"/>
            <a:ext cx="1678781" cy="40584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соцмережі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 bwMode="auto">
          <a:xfrm rot="5400000" flipV="1">
            <a:off x="6852258" y="5410950"/>
            <a:ext cx="2052700" cy="45010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онлайн-навчання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 bwMode="auto">
          <a:xfrm rot="5400000" flipV="1">
            <a:off x="7606235" y="5524375"/>
            <a:ext cx="2105030" cy="41460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світні платформи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Прямая со стрелкой 110"/>
          <p:cNvCxnSpPr>
            <a:endCxn id="104" idx="1"/>
          </p:cNvCxnSpPr>
          <p:nvPr/>
        </p:nvCxnSpPr>
        <p:spPr>
          <a:xfrm flipH="1">
            <a:off x="6971301" y="4215831"/>
            <a:ext cx="905772" cy="76774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endCxn id="106" idx="1"/>
          </p:cNvCxnSpPr>
          <p:nvPr/>
        </p:nvCxnSpPr>
        <p:spPr>
          <a:xfrm>
            <a:off x="7901339" y="4239420"/>
            <a:ext cx="757412" cy="43974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2"/>
          <p:cNvSpPr txBox="1">
            <a:spLocks noChangeArrowheads="1"/>
          </p:cNvSpPr>
          <p:nvPr/>
        </p:nvSpPr>
        <p:spPr bwMode="auto">
          <a:xfrm>
            <a:off x="1482656" y="-284213"/>
            <a:ext cx="8007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 дітей </a:t>
            </a:r>
            <a:r>
              <a:rPr lang="uk-UA" alt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творювати ментальні карти</a:t>
            </a:r>
            <a:endParaRPr lang="en-US" altLang="ru-RU" sz="2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3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28600" y="13855"/>
            <a:ext cx="9753600" cy="70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Лепбук</a:t>
            </a:r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як дослідницький проект школяра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266" name="Picture 2" descr="НУШ. Лепбук: Приключения капли, цена 300 грн., купить в Харькове — Prom.ua  (ID#768283565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42" y="855779"/>
            <a:ext cx="2625514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348" y="4357694"/>
            <a:ext cx="2743158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357694"/>
            <a:ext cx="2743158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64059" y="4996152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2664" y="4893834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816" y="928670"/>
            <a:ext cx="2743158" cy="3000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928670"/>
            <a:ext cx="2743158" cy="31432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9413" y="1889511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69" y="2062777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Рисунок 13" descr="зображення_viber_2023-03-05_12-42-26-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928670"/>
            <a:ext cx="2857520" cy="3214710"/>
          </a:xfrm>
          <a:prstGeom prst="rect">
            <a:avLst/>
          </a:prstGeom>
        </p:spPr>
      </p:pic>
      <p:pic>
        <p:nvPicPr>
          <p:cNvPr id="15" name="Рисунок 14" descr="зображення_viber_2023-03-05_12-42-22-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286256"/>
            <a:ext cx="3214710" cy="2171692"/>
          </a:xfrm>
          <a:prstGeom prst="rect">
            <a:avLst/>
          </a:prstGeom>
        </p:spPr>
      </p:pic>
      <p:pic>
        <p:nvPicPr>
          <p:cNvPr id="16" name="Рисунок 15" descr="зображення_viber_2023-03-05_12-42-17-7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857232"/>
            <a:ext cx="2786082" cy="3286148"/>
          </a:xfrm>
          <a:prstGeom prst="rect">
            <a:avLst/>
          </a:prstGeom>
        </p:spPr>
      </p:pic>
      <p:pic>
        <p:nvPicPr>
          <p:cNvPr id="17" name="Рисунок 16" descr="зображення_viber_2023-03-05_12-42-12-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4286256"/>
            <a:ext cx="3143272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63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81000" y="-37794"/>
            <a:ext cx="9753600" cy="70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Портфоліо-це інструмент ,</a:t>
            </a:r>
          </a:p>
          <a:p>
            <a:pPr algn="ctr" eaLnBrk="1" hangingPunct="1">
              <a:defRPr/>
            </a:pP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який демонструє досягнення учня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0" name="Picture 2" descr="портфоліо учн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714356"/>
            <a:ext cx="2550978" cy="3610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зображення_viber_2023-03-18_16-03-53-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85794"/>
            <a:ext cx="1785950" cy="2214578"/>
          </a:xfrm>
          <a:prstGeom prst="rect">
            <a:avLst/>
          </a:prstGeom>
        </p:spPr>
      </p:pic>
      <p:pic>
        <p:nvPicPr>
          <p:cNvPr id="16" name="Рисунок 15" descr="зображення_viber_2023-03-18_16-03-55-4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500174"/>
            <a:ext cx="1857387" cy="2357454"/>
          </a:xfrm>
          <a:prstGeom prst="rect">
            <a:avLst/>
          </a:prstGeom>
        </p:spPr>
      </p:pic>
      <p:pic>
        <p:nvPicPr>
          <p:cNvPr id="17" name="Рисунок 16" descr="зображення_viber_2023-03-18_16-04-08-6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214686"/>
            <a:ext cx="1785950" cy="2357454"/>
          </a:xfrm>
          <a:prstGeom prst="rect">
            <a:avLst/>
          </a:prstGeom>
        </p:spPr>
      </p:pic>
      <p:pic>
        <p:nvPicPr>
          <p:cNvPr id="18" name="Рисунок 17" descr="зображення_viber_2023-03-18_16-04-09-4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857232"/>
            <a:ext cx="1928826" cy="2428892"/>
          </a:xfrm>
          <a:prstGeom prst="rect">
            <a:avLst/>
          </a:prstGeom>
        </p:spPr>
      </p:pic>
      <p:pic>
        <p:nvPicPr>
          <p:cNvPr id="19" name="Рисунок 18" descr="зображення_viber_2023-03-18_16-04-10-4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4214818"/>
            <a:ext cx="1785950" cy="2286040"/>
          </a:xfrm>
          <a:prstGeom prst="rect">
            <a:avLst/>
          </a:prstGeom>
        </p:spPr>
      </p:pic>
      <p:pic>
        <p:nvPicPr>
          <p:cNvPr id="20" name="Рисунок 19" descr="зображення_viber_2023-03-18_16-04-12-19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4214818"/>
            <a:ext cx="1928825" cy="2286016"/>
          </a:xfrm>
          <a:prstGeom prst="rect">
            <a:avLst/>
          </a:prstGeom>
        </p:spPr>
      </p:pic>
      <p:pic>
        <p:nvPicPr>
          <p:cNvPr id="21" name="Рисунок 20" descr="зображення_viber_2023-03-18_16-04-14-16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64" y="3571876"/>
            <a:ext cx="2094543" cy="2643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4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5800" y="-2969"/>
            <a:ext cx="925941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Педагогічні прийоми ,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які використовую на </a:t>
            </a:r>
            <a:r>
              <a:rPr lang="uk-UA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уроках</a:t>
            </a:r>
            <a:endParaRPr lang="ru-RU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78" y="986261"/>
            <a:ext cx="1258010" cy="20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0806" y="1409549"/>
            <a:ext cx="1476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«Капелюшок  </a:t>
            </a:r>
          </a:p>
          <a:p>
            <a:pPr algn="ctr"/>
            <a:r>
              <a:rPr lang="uk-UA" sz="1600" b="1" i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оздумів»</a:t>
            </a:r>
            <a:endParaRPr lang="ru-RU" sz="1600" b="1" i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24" y="1035626"/>
            <a:ext cx="1252068" cy="20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98761" y="1436910"/>
            <a:ext cx="12054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«Скринька </a:t>
            </a:r>
          </a:p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вражень»</a:t>
            </a:r>
          </a:p>
        </p:txBody>
      </p:sp>
      <p:pic>
        <p:nvPicPr>
          <p:cNvPr id="13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70" y="1045365"/>
            <a:ext cx="1258010" cy="20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14" y="1055104"/>
            <a:ext cx="1252068" cy="20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35626"/>
            <a:ext cx="1258010" cy="20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776737" y="1520898"/>
            <a:ext cx="10775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«Спіймай</a:t>
            </a:r>
          </a:p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помилку»</a:t>
            </a:r>
          </a:p>
        </p:txBody>
      </p:sp>
      <p:pic>
        <p:nvPicPr>
          <p:cNvPr id="17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11" y="2880906"/>
            <a:ext cx="1258010" cy="20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78" y="4775550"/>
            <a:ext cx="1258010" cy="20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51" y="2895600"/>
            <a:ext cx="1252068" cy="20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51" y="4826095"/>
            <a:ext cx="1252068" cy="20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37" y="2895600"/>
            <a:ext cx="1258010" cy="20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46" y="4775549"/>
            <a:ext cx="1258010" cy="20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23" y="2872771"/>
            <a:ext cx="1252068" cy="20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65" y="4748869"/>
            <a:ext cx="1252068" cy="20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48" y="2895600"/>
            <a:ext cx="1258010" cy="20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ownload Green Balloon Png Clip Art - Green Balloon Cartoon - Full Size PNG 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05" y="4755574"/>
            <a:ext cx="1258010" cy="20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055872" y="1533589"/>
            <a:ext cx="13339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«Детектив»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58413" y="1447510"/>
            <a:ext cx="901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«Килим</a:t>
            </a:r>
          </a:p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04298" y="3311670"/>
            <a:ext cx="1017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«Плакат</a:t>
            </a:r>
          </a:p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думок»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55222" y="3372085"/>
            <a:ext cx="957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що </a:t>
            </a:r>
          </a:p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схоже?»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875243" y="3344880"/>
            <a:ext cx="10609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«Здивуй 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03256" y="3284373"/>
            <a:ext cx="12448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«Роби як я»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688527" y="3284373"/>
            <a:ext cx="1043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«Кредит </a:t>
            </a:r>
          </a:p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довіри»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00750" y="5221643"/>
            <a:ext cx="14836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«Мій прогноз»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398624" y="5183513"/>
            <a:ext cx="10775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«Спіймай</a:t>
            </a:r>
          </a:p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947257" y="5226301"/>
            <a:ext cx="10572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«Так-ні»»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94460" y="5306623"/>
            <a:ext cx="13363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зору»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77876" y="5244675"/>
            <a:ext cx="9621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</a:t>
            </a:r>
          </a:p>
          <a:p>
            <a:pPr algn="ctr"/>
            <a:r>
              <a:rPr lang="uk-UA" sz="16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дотику»</a:t>
            </a:r>
          </a:p>
        </p:txBody>
      </p:sp>
    </p:spTree>
    <p:extLst>
      <p:ext uri="{BB962C8B-B14F-4D97-AF65-F5344CB8AC3E}">
        <p14:creationId xmlns="" xmlns:p14="http://schemas.microsoft.com/office/powerpoint/2010/main" val="3380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10000" y="2773115"/>
            <a:ext cx="2743158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0389" y="857231"/>
            <a:ext cx="2743158" cy="18573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48400" y="838200"/>
            <a:ext cx="2743158" cy="18764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232" y="4761242"/>
            <a:ext cx="2743158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48400" y="4734636"/>
            <a:ext cx="2743158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84129" y="-101063"/>
            <a:ext cx="6043689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i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Мої учні  - активні учасники </a:t>
            </a:r>
          </a:p>
          <a:p>
            <a:pPr algn="ctr"/>
            <a:r>
              <a:rPr lang="uk-UA" sz="2800" b="1" i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 самодіяльності</a:t>
            </a:r>
            <a:endParaRPr lang="ru-RU" sz="2800" b="1" i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3021" y="1402526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5829" y="5399154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7422" y="1539910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5854" y="5399154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Picture 2" descr="Міський етап конкурсу народного танцю – Управління осві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80" y="2815682"/>
            <a:ext cx="2411997" cy="19668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 descr="зображення_viber_2023-03-05_14-22-34-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785794"/>
            <a:ext cx="3000364" cy="2000264"/>
          </a:xfrm>
          <a:prstGeom prst="rect">
            <a:avLst/>
          </a:prstGeom>
        </p:spPr>
      </p:pic>
      <p:pic>
        <p:nvPicPr>
          <p:cNvPr id="16" name="Рисунок 15" descr="зображення_viber_2023-03-05_14-26-58-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785794"/>
            <a:ext cx="3071834" cy="2000264"/>
          </a:xfrm>
          <a:prstGeom prst="rect">
            <a:avLst/>
          </a:prstGeom>
        </p:spPr>
      </p:pic>
      <p:pic>
        <p:nvPicPr>
          <p:cNvPr id="17" name="Рисунок 16" descr="зображення_viber_2023-03-12_10-50-16-10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4714884"/>
            <a:ext cx="3071802" cy="2143116"/>
          </a:xfrm>
          <a:prstGeom prst="rect">
            <a:avLst/>
          </a:prstGeom>
        </p:spPr>
      </p:pic>
      <p:pic>
        <p:nvPicPr>
          <p:cNvPr id="19" name="Рисунок 18" descr="зображення_viber_2023-03-12_10-50-20-2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4714884"/>
            <a:ext cx="2928926" cy="2143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50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2"/>
          <p:cNvSpPr>
            <a:spLocks noChangeArrowheads="1"/>
          </p:cNvSpPr>
          <p:nvPr/>
        </p:nvSpPr>
        <p:spPr bwMode="gray">
          <a:xfrm>
            <a:off x="714375" y="1317625"/>
            <a:ext cx="3689350" cy="51276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Дата 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народження: 04.10.1976 р.</a:t>
            </a:r>
            <a:r>
              <a:rPr lang="uk-UA" sz="1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</a:t>
            </a:r>
            <a:endParaRPr lang="en-US" sz="1800" b="1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gray">
          <a:xfrm>
            <a:off x="714375" y="1973263"/>
            <a:ext cx="3689350" cy="51117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Освіта 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вища</a:t>
            </a:r>
            <a:r>
              <a:rPr lang="uk-UA" sz="1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endParaRPr lang="en-US" sz="1800" b="1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gray">
          <a:xfrm>
            <a:off x="647700" y="2660650"/>
            <a:ext cx="5759450" cy="539750"/>
          </a:xfrm>
          <a:prstGeom prst="roundRect">
            <a:avLst>
              <a:gd name="adj" fmla="val 45574"/>
            </a:avLst>
          </a:prstGeom>
          <a:noFill/>
          <a:ln w="57150" algn="ctr">
            <a:solidFill>
              <a:srgbClr val="EC7C3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Спеціальність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початкове навчання </a:t>
            </a:r>
            <a:endParaRPr lang="en-US" sz="1600" b="1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gray">
          <a:xfrm>
            <a:off x="685800" y="3332163"/>
            <a:ext cx="5761038" cy="5397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Місце роботи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</a:t>
            </a:r>
            <a:r>
              <a:rPr lang="uk-UA" sz="1800" b="1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Новозаводський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ліцей </a:t>
            </a:r>
            <a:endParaRPr lang="uk-UA" sz="1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gray">
          <a:xfrm>
            <a:off x="666750" y="4016375"/>
            <a:ext cx="5759450" cy="5397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Посада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вчитель початкових класів </a:t>
            </a:r>
            <a:endParaRPr lang="uk-UA" sz="1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gray">
          <a:xfrm>
            <a:off x="642938" y="4664075"/>
            <a:ext cx="2698750" cy="5397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Стаж 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роботи:28 років </a:t>
            </a:r>
            <a:endParaRPr lang="uk-UA" sz="1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52"/>
          <p:cNvSpPr>
            <a:spLocks noChangeArrowheads="1"/>
          </p:cNvSpPr>
          <p:nvPr/>
        </p:nvSpPr>
        <p:spPr bwMode="gray">
          <a:xfrm>
            <a:off x="3709988" y="4692650"/>
            <a:ext cx="2697162" cy="5397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Категорія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І  </a:t>
            </a:r>
            <a:endParaRPr lang="uk-UA" sz="1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52"/>
          <p:cNvSpPr>
            <a:spLocks noChangeArrowheads="1"/>
          </p:cNvSpPr>
          <p:nvPr/>
        </p:nvSpPr>
        <p:spPr bwMode="gray">
          <a:xfrm>
            <a:off x="2127250" y="5332413"/>
            <a:ext cx="2697163" cy="5397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Рік атестації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2023 р. </a:t>
            </a:r>
            <a:endParaRPr lang="uk-UA" sz="1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gray">
          <a:xfrm>
            <a:off x="590550" y="5999163"/>
            <a:ext cx="5759450" cy="5397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Курси підвищення кваліфікації</a:t>
            </a:r>
            <a:r>
              <a:rPr lang="uk-UA" sz="1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2022 р. </a:t>
            </a:r>
            <a:endParaRPr lang="uk-UA" sz="1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812925" y="-7953"/>
            <a:ext cx="5181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Візитна картка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01730" y="1273677"/>
            <a:ext cx="545391" cy="516813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156461" y="1322967"/>
            <a:ext cx="435927" cy="4182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101730" y="2019836"/>
            <a:ext cx="545391" cy="516813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159006" y="2066878"/>
            <a:ext cx="435927" cy="4182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46997" y="2740648"/>
            <a:ext cx="545391" cy="516813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46996" y="3348701"/>
            <a:ext cx="545391" cy="544197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46996" y="4028391"/>
            <a:ext cx="545391" cy="516813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66654" y="4837226"/>
            <a:ext cx="545391" cy="516813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27583" y="6010268"/>
            <a:ext cx="545391" cy="516813"/>
          </a:xfrm>
          <a:prstGeom prst="ellipse">
            <a:avLst/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101730" y="2776168"/>
            <a:ext cx="435927" cy="418231"/>
          </a:xfrm>
          <a:prstGeom prst="ellipse">
            <a:avLst/>
          </a:prstGeom>
          <a:solidFill>
            <a:srgbClr val="B92D14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92852" y="3392703"/>
            <a:ext cx="435927" cy="418231"/>
          </a:xfrm>
          <a:prstGeom prst="ellipse">
            <a:avLst/>
          </a:prstGeom>
          <a:solidFill>
            <a:srgbClr val="008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91237" y="4063372"/>
            <a:ext cx="435927" cy="418231"/>
          </a:xfrm>
          <a:prstGeom prst="ellipse">
            <a:avLst/>
          </a:prstGeom>
          <a:solidFill>
            <a:srgbClr val="00B0F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121385" y="4886516"/>
            <a:ext cx="435927" cy="41823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91236" y="6037729"/>
            <a:ext cx="435927" cy="41823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642918"/>
            <a:ext cx="2286016" cy="27860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48400" y="500042"/>
            <a:ext cx="2681318" cy="2857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232" y="4786322"/>
            <a:ext cx="2743158" cy="20269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4734636"/>
            <a:ext cx="2705046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2714620"/>
            <a:ext cx="2766976" cy="203905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84129" y="-101063"/>
            <a:ext cx="604368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i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 нашого класу</a:t>
            </a:r>
            <a:endParaRPr lang="ru-RU" sz="2800" b="1" i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1500174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5829" y="5399154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7422" y="1539910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5854" y="5399154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Picture 2" descr="Міський етап конкурсу народного танцю – Управління осві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786058"/>
            <a:ext cx="2411997" cy="19668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 descr="зображення_viber_2023-03-05_14-33-59-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8604"/>
            <a:ext cx="2500330" cy="3286148"/>
          </a:xfrm>
          <a:prstGeom prst="rect">
            <a:avLst/>
          </a:prstGeom>
        </p:spPr>
      </p:pic>
      <p:pic>
        <p:nvPicPr>
          <p:cNvPr id="16" name="Рисунок 15" descr="зображення_viber_2023-03-05_14-37-03-9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28604"/>
            <a:ext cx="2786090" cy="3071834"/>
          </a:xfrm>
          <a:prstGeom prst="rect">
            <a:avLst/>
          </a:prstGeom>
        </p:spPr>
      </p:pic>
      <p:pic>
        <p:nvPicPr>
          <p:cNvPr id="17" name="Рисунок 16" descr="зображення_viber_2023-03-12_10-50-02-6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4071942"/>
            <a:ext cx="2857488" cy="2786058"/>
          </a:xfrm>
          <a:prstGeom prst="rect">
            <a:avLst/>
          </a:prstGeom>
        </p:spPr>
      </p:pic>
      <p:pic>
        <p:nvPicPr>
          <p:cNvPr id="18" name="Рисунок 17" descr="зображення_viber_2023-03-12_10-50-08-81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480" y="4786322"/>
            <a:ext cx="2928926" cy="2071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97441" y="258242"/>
            <a:ext cx="1925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endParaRPr lang="ru-RU" sz="1800" b="1" i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8348912">
            <a:off x="2112436" y="1718658"/>
            <a:ext cx="1626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БАТЬКАМИ</a:t>
            </a:r>
          </a:p>
        </p:txBody>
      </p:sp>
      <p:sp>
        <p:nvSpPr>
          <p:cNvPr id="29" name="Прямоугольник 28"/>
          <p:cNvSpPr/>
          <p:nvPr/>
        </p:nvSpPr>
        <p:spPr>
          <a:xfrm rot="7451469">
            <a:off x="7059106" y="4314258"/>
            <a:ext cx="18673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СПОСОБУ</a:t>
            </a: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</a:p>
        </p:txBody>
      </p:sp>
      <p:sp>
        <p:nvSpPr>
          <p:cNvPr id="30" name="Прямоугольник 29"/>
          <p:cNvSpPr/>
          <p:nvPr/>
        </p:nvSpPr>
        <p:spPr>
          <a:xfrm rot="10800000">
            <a:off x="4513897" y="5843403"/>
            <a:ext cx="1943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</a:p>
        </p:txBody>
      </p:sp>
      <p:sp>
        <p:nvSpPr>
          <p:cNvPr id="31" name="Прямоугольник 30"/>
          <p:cNvSpPr/>
          <p:nvPr/>
        </p:nvSpPr>
        <p:spPr>
          <a:xfrm rot="14527523">
            <a:off x="1932194" y="4591256"/>
            <a:ext cx="19872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uk-UA" sz="1800" b="1" i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b="1" i="1" dirty="0" smtClean="0">
              <a:ln/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КРЕАТИВНОСТІ</a:t>
            </a:r>
          </a:p>
        </p:txBody>
      </p:sp>
      <p:sp>
        <p:nvSpPr>
          <p:cNvPr id="32" name="Прямоугольник 31"/>
          <p:cNvSpPr/>
          <p:nvPr/>
        </p:nvSpPr>
        <p:spPr>
          <a:xfrm rot="3477139">
            <a:off x="7126714" y="1580156"/>
            <a:ext cx="1843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 </a:t>
            </a: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</a:p>
          <a:p>
            <a:pPr algn="ctr"/>
            <a:r>
              <a:rPr lang="uk-UA" sz="1800" b="1" i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</a:p>
        </p:txBody>
      </p:sp>
      <p:sp>
        <p:nvSpPr>
          <p:cNvPr id="33" name="Выноска со стрелкой вниз 32"/>
          <p:cNvSpPr/>
          <p:nvPr/>
        </p:nvSpPr>
        <p:spPr bwMode="auto">
          <a:xfrm rot="10800000">
            <a:off x="4300812" y="5230225"/>
            <a:ext cx="2279704" cy="1558892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6-конечная звезда 33"/>
          <p:cNvSpPr/>
          <p:nvPr/>
        </p:nvSpPr>
        <p:spPr bwMode="auto">
          <a:xfrm>
            <a:off x="3833897" y="1776905"/>
            <a:ext cx="3137753" cy="3415465"/>
          </a:xfrm>
          <a:prstGeom prst="star6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Выноска со стрелкой вниз 34"/>
          <p:cNvSpPr/>
          <p:nvPr/>
        </p:nvSpPr>
        <p:spPr bwMode="auto">
          <a:xfrm>
            <a:off x="4259773" y="59206"/>
            <a:ext cx="2286000" cy="1648557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Выноска со стрелкой вниз 35"/>
          <p:cNvSpPr/>
          <p:nvPr/>
        </p:nvSpPr>
        <p:spPr bwMode="auto">
          <a:xfrm rot="3444864">
            <a:off x="6559423" y="1298997"/>
            <a:ext cx="2286000" cy="1648557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Выноска со стрелкой вниз 36"/>
          <p:cNvSpPr/>
          <p:nvPr/>
        </p:nvSpPr>
        <p:spPr bwMode="auto">
          <a:xfrm rot="14629519">
            <a:off x="1915851" y="3993303"/>
            <a:ext cx="2286000" cy="1648557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Выноска со стрелкой вниз 37"/>
          <p:cNvSpPr/>
          <p:nvPr/>
        </p:nvSpPr>
        <p:spPr bwMode="auto">
          <a:xfrm rot="7492919">
            <a:off x="6577032" y="4030447"/>
            <a:ext cx="2286000" cy="1648557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Выноска со стрелкой вниз 38"/>
          <p:cNvSpPr/>
          <p:nvPr/>
        </p:nvSpPr>
        <p:spPr bwMode="auto">
          <a:xfrm rot="18348732">
            <a:off x="2033653" y="1203437"/>
            <a:ext cx="2286000" cy="1648557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09004" y="2751690"/>
            <a:ext cx="20243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</a:p>
          <a:p>
            <a:pPr algn="ctr"/>
            <a:r>
              <a:rPr lang="uk-UA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</a:t>
            </a:r>
          </a:p>
          <a:p>
            <a:pPr algn="ctr"/>
            <a:r>
              <a:rPr lang="uk-UA" b="1" dirty="0" smtClean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 </a:t>
            </a:r>
          </a:p>
          <a:p>
            <a:pPr algn="ctr"/>
            <a:r>
              <a:rPr lang="uk-UA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1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67224" y="28538"/>
            <a:ext cx="9792223" cy="75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ФОРМИ РОБОТИ З БАТЬКАМИ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4" name="Picture 2" descr="Приглашаем всех заинтересованных лиц принять участие в совещании по вопросу  оказания поддержки субъектам малого и среднего предпринимательства, которое  состоится 25 апреля 2017 года в формате видеоконференц-связи -  Инвестиционный портал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21508"/>
            <a:ext cx="3696372" cy="2774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 bwMode="auto">
          <a:xfrm rot="18715741">
            <a:off x="1031482" y="1817303"/>
            <a:ext cx="2520000" cy="1440000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 bwMode="auto">
          <a:xfrm>
            <a:off x="3349577" y="784209"/>
            <a:ext cx="2520000" cy="1440000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ЗАГАЛЬНОШКІЛЬНІ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kumimoji="0" lang="uk-UA" sz="18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КЛАСНІ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baseline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 bwMode="auto">
          <a:xfrm rot="14115608">
            <a:off x="889990" y="4114483"/>
            <a:ext cx="2520000" cy="1440000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ВСЕОБУЧУ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 bwMode="auto">
          <a:xfrm rot="10800000">
            <a:off x="3090475" y="5195520"/>
            <a:ext cx="2520000" cy="1440000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ЗАГАЛЬНОШКІЛЬНІ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КЛАСНІ ЗБОРИ</a:t>
            </a:r>
          </a:p>
        </p:txBody>
      </p:sp>
      <p:sp>
        <p:nvSpPr>
          <p:cNvPr id="20" name="Выноска со стрелкой вниз 19"/>
          <p:cNvSpPr/>
          <p:nvPr/>
        </p:nvSpPr>
        <p:spPr bwMode="auto">
          <a:xfrm rot="3306012">
            <a:off x="5539417" y="1945524"/>
            <a:ext cx="2520000" cy="1440000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 ВІДКРИТИХ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ДВЕРЕЙ</a:t>
            </a:r>
          </a:p>
        </p:txBody>
      </p:sp>
      <p:sp>
        <p:nvSpPr>
          <p:cNvPr id="21" name="Выноска со стрелкой вниз 20"/>
          <p:cNvSpPr/>
          <p:nvPr/>
        </p:nvSpPr>
        <p:spPr bwMode="auto">
          <a:xfrm rot="7943081">
            <a:off x="5420451" y="4145246"/>
            <a:ext cx="2520000" cy="1514310"/>
          </a:xfrm>
          <a:prstGeom prst="downArrowCallou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ЛЕКЦІЇ,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b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5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400" y="27709"/>
            <a:ext cx="838200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i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Намагаюсь відповідати вимогам сьогодення,</a:t>
            </a:r>
          </a:p>
          <a:p>
            <a:pPr algn="ctr"/>
            <a:r>
              <a:rPr lang="uk-UA" sz="2800" b="1" i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5308270" y="1911927"/>
            <a:ext cx="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авая круглая скобка 25"/>
          <p:cNvSpPr/>
          <p:nvPr/>
        </p:nvSpPr>
        <p:spPr>
          <a:xfrm>
            <a:off x="3052969" y="2819400"/>
            <a:ext cx="2176257" cy="2194793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/>
          <p:cNvSpPr/>
          <p:nvPr/>
        </p:nvSpPr>
        <p:spPr>
          <a:xfrm flipH="1">
            <a:off x="5443902" y="2819400"/>
            <a:ext cx="2176097" cy="2194793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flipH="1">
            <a:off x="5438401" y="2286003"/>
            <a:ext cx="2333993" cy="3276598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/>
          <p:cNvSpPr/>
          <p:nvPr/>
        </p:nvSpPr>
        <p:spPr>
          <a:xfrm>
            <a:off x="2667000" y="2286002"/>
            <a:ext cx="2585885" cy="3276599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/>
          <p:cNvSpPr/>
          <p:nvPr/>
        </p:nvSpPr>
        <p:spPr>
          <a:xfrm>
            <a:off x="2423012" y="1752601"/>
            <a:ext cx="2841701" cy="4343400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круглая скобка 30"/>
          <p:cNvSpPr/>
          <p:nvPr/>
        </p:nvSpPr>
        <p:spPr>
          <a:xfrm flipH="1">
            <a:off x="5443891" y="1752601"/>
            <a:ext cx="2633307" cy="4339424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круглая скобка 31"/>
          <p:cNvSpPr/>
          <p:nvPr/>
        </p:nvSpPr>
        <p:spPr>
          <a:xfrm>
            <a:off x="2146627" y="1219200"/>
            <a:ext cx="3118085" cy="5410200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круглая скобка 32"/>
          <p:cNvSpPr/>
          <p:nvPr/>
        </p:nvSpPr>
        <p:spPr>
          <a:xfrm flipH="1">
            <a:off x="5441117" y="1248890"/>
            <a:ext cx="3008581" cy="5380510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5094" y="3285232"/>
            <a:ext cx="3090930" cy="130986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81809" y="3184510"/>
            <a:ext cx="40188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i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4000" b="1" i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учасний</a:t>
            </a:r>
          </a:p>
          <a:p>
            <a:pPr algn="ctr"/>
            <a:r>
              <a:rPr lang="uk-UA" sz="4000" b="1" i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sz="4000" b="1" i="1" dirty="0" err="1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нуш</a:t>
            </a:r>
            <a:endParaRPr lang="uk-UA" sz="4000" b="1" i="1" dirty="0" smtClean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1418834">
            <a:off x="5491889" y="1029894"/>
            <a:ext cx="32390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ІНТЕРАКТИВНИЙ,КОМУНІКАБЕЛЬНИЙ</a:t>
            </a:r>
            <a:endParaRPr lang="ru-RU" sz="1200" b="1" cap="none" spc="0" dirty="0">
              <a:ln/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21390313">
            <a:off x="5616468" y="1542275"/>
            <a:ext cx="231161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ЕНТУЗІАСТ, ОПТИМІСТ</a:t>
            </a:r>
          </a:p>
        </p:txBody>
      </p:sp>
      <p:sp>
        <p:nvSpPr>
          <p:cNvPr id="36" name="Прямоугольник 35"/>
          <p:cNvSpPr/>
          <p:nvPr/>
        </p:nvSpPr>
        <p:spPr>
          <a:xfrm rot="21390313">
            <a:off x="5377565" y="2080797"/>
            <a:ext cx="278941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КРЕАТИВНИЙ, НЕСТАНДАРТНИЙ</a:t>
            </a:r>
          </a:p>
        </p:txBody>
      </p:sp>
      <p:sp>
        <p:nvSpPr>
          <p:cNvPr id="37" name="Прямоугольник 36"/>
          <p:cNvSpPr/>
          <p:nvPr/>
        </p:nvSpPr>
        <p:spPr>
          <a:xfrm rot="21390313">
            <a:off x="5879246" y="2600255"/>
            <a:ext cx="156318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ВМОТИВОВАНИЙ</a:t>
            </a:r>
          </a:p>
        </p:txBody>
      </p:sp>
      <p:sp>
        <p:nvSpPr>
          <p:cNvPr id="38" name="Прямоугольник 37"/>
          <p:cNvSpPr/>
          <p:nvPr/>
        </p:nvSpPr>
        <p:spPr>
          <a:xfrm rot="282292">
            <a:off x="2526600" y="1029894"/>
            <a:ext cx="26057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НОВАТОР, ЕКСПЕРЕМЕНТАТОР</a:t>
            </a:r>
          </a:p>
        </p:txBody>
      </p:sp>
      <p:sp>
        <p:nvSpPr>
          <p:cNvPr id="39" name="Прямоугольник 38"/>
          <p:cNvSpPr/>
          <p:nvPr/>
        </p:nvSpPr>
        <p:spPr>
          <a:xfrm rot="184533">
            <a:off x="2838105" y="1554086"/>
            <a:ext cx="189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 В НОГУ З ЧАСОМ</a:t>
            </a:r>
          </a:p>
        </p:txBody>
      </p:sp>
      <p:sp>
        <p:nvSpPr>
          <p:cNvPr id="40" name="Прямоугольник 39"/>
          <p:cNvSpPr/>
          <p:nvPr/>
        </p:nvSpPr>
        <p:spPr>
          <a:xfrm rot="209686">
            <a:off x="3041005" y="2064347"/>
            <a:ext cx="183787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В КОМАНДІ</a:t>
            </a:r>
          </a:p>
        </p:txBody>
      </p:sp>
      <p:sp>
        <p:nvSpPr>
          <p:cNvPr id="41" name="Прямоугольник 40"/>
          <p:cNvSpPr/>
          <p:nvPr/>
        </p:nvSpPr>
        <p:spPr>
          <a:xfrm rot="195491">
            <a:off x="3361903" y="2562209"/>
            <a:ext cx="157062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КОМПЕТЕНТНИЙ</a:t>
            </a:r>
          </a:p>
        </p:txBody>
      </p:sp>
      <p:sp>
        <p:nvSpPr>
          <p:cNvPr id="42" name="Прямоугольник 41"/>
          <p:cNvSpPr/>
          <p:nvPr/>
        </p:nvSpPr>
        <p:spPr>
          <a:xfrm rot="21408340">
            <a:off x="3587765" y="4732785"/>
            <a:ext cx="9573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</a:p>
        </p:txBody>
      </p:sp>
      <p:sp>
        <p:nvSpPr>
          <p:cNvPr id="43" name="Прямоугольник 42"/>
          <p:cNvSpPr/>
          <p:nvPr/>
        </p:nvSpPr>
        <p:spPr>
          <a:xfrm rot="247513">
            <a:off x="5512212" y="5766833"/>
            <a:ext cx="281166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ОБ‘ЄКТИВНИЙ ДО САМОГО СЕБЕ</a:t>
            </a:r>
          </a:p>
        </p:txBody>
      </p:sp>
      <p:sp>
        <p:nvSpPr>
          <p:cNvPr id="45" name="Прямоугольник 44"/>
          <p:cNvSpPr/>
          <p:nvPr/>
        </p:nvSpPr>
        <p:spPr>
          <a:xfrm rot="21298439">
            <a:off x="3264196" y="5256145"/>
            <a:ext cx="193771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 МИСЛИТЬ</a:t>
            </a:r>
          </a:p>
        </p:txBody>
      </p:sp>
      <p:sp>
        <p:nvSpPr>
          <p:cNvPr id="46" name="Прямоугольник 45"/>
          <p:cNvSpPr/>
          <p:nvPr/>
        </p:nvSpPr>
        <p:spPr>
          <a:xfrm rot="21298439">
            <a:off x="1824035" y="6309171"/>
            <a:ext cx="344677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1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 ІННОВАЦІЙНИМИ ТЕХНОЛОГІЯМИ</a:t>
            </a:r>
          </a:p>
        </p:txBody>
      </p:sp>
      <p:sp>
        <p:nvSpPr>
          <p:cNvPr id="47" name="Прямоугольник 46"/>
          <p:cNvSpPr/>
          <p:nvPr/>
        </p:nvSpPr>
        <p:spPr>
          <a:xfrm rot="295623">
            <a:off x="5517846" y="6277107"/>
            <a:ext cx="338919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САМОВДОСКОНАЛЮЄТЬСЯ</a:t>
            </a:r>
          </a:p>
        </p:txBody>
      </p:sp>
      <p:sp>
        <p:nvSpPr>
          <p:cNvPr id="48" name="Прямоугольник 47"/>
          <p:cNvSpPr/>
          <p:nvPr/>
        </p:nvSpPr>
        <p:spPr>
          <a:xfrm rot="21408340">
            <a:off x="2579148" y="5803568"/>
            <a:ext cx="232307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ДО СПІВПАРЦІ</a:t>
            </a:r>
          </a:p>
        </p:txBody>
      </p:sp>
      <p:sp>
        <p:nvSpPr>
          <p:cNvPr id="49" name="Прямоугольник 48"/>
          <p:cNvSpPr/>
          <p:nvPr/>
        </p:nvSpPr>
        <p:spPr>
          <a:xfrm rot="176248">
            <a:off x="5881909" y="4741591"/>
            <a:ext cx="97975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ГНУЧКИЙ</a:t>
            </a:r>
          </a:p>
        </p:txBody>
      </p:sp>
      <p:sp>
        <p:nvSpPr>
          <p:cNvPr id="50" name="Прямоугольник 49"/>
          <p:cNvSpPr/>
          <p:nvPr/>
        </p:nvSpPr>
        <p:spPr>
          <a:xfrm rot="266421">
            <a:off x="5678124" y="5284647"/>
            <a:ext cx="167276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200" b="1" dirty="0" smtClean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 ДО ЗМІН</a:t>
            </a:r>
          </a:p>
        </p:txBody>
      </p:sp>
    </p:spTree>
    <p:extLst>
      <p:ext uri="{BB962C8B-B14F-4D97-AF65-F5344CB8AC3E}">
        <p14:creationId xmlns="" xmlns:p14="http://schemas.microsoft.com/office/powerpoint/2010/main" val="37038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762000"/>
            <a:ext cx="7410472" cy="4380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Протягом навчального року проводжу відкриті </a:t>
            </a:r>
            <a:r>
              <a:rPr lang="uk-UA" sz="2000" b="1" dirty="0" err="1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уроки</a:t>
            </a:r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 , виховні заходи.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Беру активну участь у громадському житті школи, села.	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Сприяю участі учнів у громадському житті класу, школи , села.</a:t>
            </a: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 Беру активну участь у </a:t>
            </a:r>
            <a:r>
              <a:rPr lang="uk-UA" sz="2000" b="1" dirty="0" err="1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вебінарах</a:t>
            </a:r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 , семінарах, методичних об'єднаннях, що дає можливість не лише познайомитися з роботою своїх колег, підвищити свій досвід, а й поділитися власними доробками з іншими.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Поповнюю власну картотеку дидактичними матеріалами .</a:t>
            </a:r>
            <a:endParaRPr lang="uk-UA" sz="2000" dirty="0">
              <a:solidFill>
                <a:srgbClr val="000000"/>
              </a:solidFill>
              <a:latin typeface="Microsoft Sans Serif" panose="020B0604020202020204" pitchFamily="34" charset="0"/>
              <a:ea typeface="Microsoft Himalaya" panose="01010100010101010101" pitchFamily="2" charset="0"/>
              <a:cs typeface="Microsoft Sans Serif" panose="020B0604020202020204" pitchFamily="34" charset="0"/>
            </a:endParaRPr>
          </a:p>
          <a:p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Активно ділюся своїми матеріалами з колегами школи </a:t>
            </a:r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.</a:t>
            </a:r>
            <a:endParaRPr lang="uk-UA" sz="2000" b="1" dirty="0" smtClean="0">
              <a:solidFill>
                <a:srgbClr val="000000"/>
              </a:solidFill>
              <a:latin typeface="Microsoft Sans Serif" panose="020B0604020202020204" pitchFamily="34" charset="0"/>
              <a:ea typeface="Microsoft Himalaya" panose="01010100010101010101" pitchFamily="2" charset="0"/>
              <a:cs typeface="Microsoft Sans Serif" panose="020B0604020202020204" pitchFamily="34" charset="0"/>
            </a:endParaRPr>
          </a:p>
          <a:p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Я є активним учасником багатьох освітянських груп </a:t>
            </a:r>
            <a:r>
              <a:rPr lang="uk-UA" sz="2000" b="1" dirty="0" smtClean="0">
                <a:solidFill>
                  <a:srgbClr val="000000"/>
                </a:solidFill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.</a:t>
            </a:r>
            <a:endParaRPr lang="uk-UA" sz="2000" b="1" dirty="0" smtClean="0">
              <a:solidFill>
                <a:srgbClr val="000000"/>
              </a:solidFill>
              <a:latin typeface="Microsoft Sans Serif" panose="020B0604020202020204" pitchFamily="34" charset="0"/>
              <a:ea typeface="Microsoft Himalaya" panose="01010100010101010101" pitchFamily="2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7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Лучший тренер марта 2017 года школы покера VPluse. — VPl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928934"/>
            <a:ext cx="3655454" cy="3655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67224" y="28538"/>
            <a:ext cx="9792223" cy="75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МОЇ  ДОСЯГНЕННЯ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173" y="997527"/>
            <a:ext cx="1828800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28721" y="997527"/>
            <a:ext cx="1828800" cy="18599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000108"/>
            <a:ext cx="1828800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1050" y="4030617"/>
            <a:ext cx="1828800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84320" y="3994304"/>
            <a:ext cx="1828800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1362" y="1885027"/>
            <a:ext cx="176817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СЕРТИФІКАТІВ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59032" y="1905805"/>
            <a:ext cx="176817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СЕРТИФІКАТІВ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43636" y="1857364"/>
            <a:ext cx="176817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СЕРТИФІКАТІВ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5853" y="4924254"/>
            <a:ext cx="176817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СЕРТИФІКАТІВ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89598" y="4779618"/>
            <a:ext cx="176817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СЕРТИФІКАТІВ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Рисунок 14" descr="зображення_viber_2023-03-12_11-06-45-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85794"/>
            <a:ext cx="2286016" cy="2714644"/>
          </a:xfrm>
          <a:prstGeom prst="rect">
            <a:avLst/>
          </a:prstGeom>
        </p:spPr>
      </p:pic>
      <p:pic>
        <p:nvPicPr>
          <p:cNvPr id="16" name="Рисунок 15" descr="зображення_viber_2023-03-12_11-06-46-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928670"/>
            <a:ext cx="3143240" cy="2077395"/>
          </a:xfrm>
          <a:prstGeom prst="rect">
            <a:avLst/>
          </a:prstGeom>
        </p:spPr>
      </p:pic>
      <p:pic>
        <p:nvPicPr>
          <p:cNvPr id="18" name="Рисунок 17" descr="зображення_viber_2023-03-12_11-06-47-2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929066"/>
            <a:ext cx="3000364" cy="2191695"/>
          </a:xfrm>
          <a:prstGeom prst="rect">
            <a:avLst/>
          </a:prstGeom>
        </p:spPr>
      </p:pic>
      <p:pic>
        <p:nvPicPr>
          <p:cNvPr id="19" name="Рисунок 18" descr="зображення_viber_2023-03-12_11-06-47-5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000504"/>
            <a:ext cx="2786082" cy="2143140"/>
          </a:xfrm>
          <a:prstGeom prst="rect">
            <a:avLst/>
          </a:prstGeom>
        </p:spPr>
      </p:pic>
      <p:pic>
        <p:nvPicPr>
          <p:cNvPr id="21" name="Рисунок 20" descr="зображення_viber_2023-03-12_11-06-45-79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785794"/>
            <a:ext cx="2477453" cy="3000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1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67224" y="28538"/>
            <a:ext cx="9792223" cy="75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МОЇ  ДОСЯГНЕННЯ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173" y="997527"/>
            <a:ext cx="1828800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28721" y="997527"/>
            <a:ext cx="1828800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57542" y="997527"/>
            <a:ext cx="1828800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9173" y="3760748"/>
            <a:ext cx="1828800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57542" y="3581400"/>
            <a:ext cx="1828800" cy="20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7532" y="1885027"/>
            <a:ext cx="18958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ГРАМОТ, ПОДЯК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7217" y="1905805"/>
            <a:ext cx="18958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ГРАМОТ, ПОДЯК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7542" y="1885026"/>
            <a:ext cx="18958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ГРАМОТ, ПОДЯК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3677" y="4371250"/>
            <a:ext cx="18958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ГРАМОТ, ПОДЯК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4022" y="4509749"/>
            <a:ext cx="18958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 ГРАМОТ, ПОДЯК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324" name="Picture 12" descr="Лучший тренер марта 2017 года школы покера VPluse. — VPl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47" y="3050146"/>
            <a:ext cx="3655454" cy="3655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зображення_viber_2023-03-12_11-06-46-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785794"/>
            <a:ext cx="2071702" cy="2571768"/>
          </a:xfrm>
          <a:prstGeom prst="rect">
            <a:avLst/>
          </a:prstGeom>
        </p:spPr>
      </p:pic>
      <p:pic>
        <p:nvPicPr>
          <p:cNvPr id="25" name="Рисунок 24" descr="зображення_viber_2023-03-12_11-06-48-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785794"/>
            <a:ext cx="2071702" cy="2286016"/>
          </a:xfrm>
          <a:prstGeom prst="rect">
            <a:avLst/>
          </a:prstGeom>
        </p:spPr>
      </p:pic>
      <p:pic>
        <p:nvPicPr>
          <p:cNvPr id="26" name="Рисунок 25" descr="зображення_viber_2023-03-12_11-06-48-7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785794"/>
            <a:ext cx="2336005" cy="2571768"/>
          </a:xfrm>
          <a:prstGeom prst="rect">
            <a:avLst/>
          </a:prstGeom>
        </p:spPr>
      </p:pic>
      <p:pic>
        <p:nvPicPr>
          <p:cNvPr id="30" name="Рисунок 29" descr="зображення_viber_2023-03-12_11-06-46-2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500438"/>
            <a:ext cx="2214578" cy="2857520"/>
          </a:xfrm>
          <a:prstGeom prst="rect">
            <a:avLst/>
          </a:prstGeom>
        </p:spPr>
      </p:pic>
      <p:pic>
        <p:nvPicPr>
          <p:cNvPr id="34" name="Рисунок 33" descr="зображення_viber_2023-03-12_11-06-47-8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3429000"/>
            <a:ext cx="2214577" cy="2786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98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1726444" y="457200"/>
            <a:ext cx="7162800" cy="4971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dirty="0">
                <a:solidFill>
                  <a:srgbClr val="000000"/>
                </a:solidFill>
              </a:rPr>
              <a:t>с</a:t>
            </a:r>
            <a:r>
              <a:rPr lang="uk-UA" sz="1800" b="1" dirty="0" smtClean="0">
                <a:solidFill>
                  <a:srgbClr val="000000"/>
                </a:solidFill>
              </a:rPr>
              <a:t>прияти розвитку зацікавленості учнів навчальними предметами 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с</a:t>
            </a:r>
            <a:r>
              <a:rPr lang="uk-UA" sz="1800" b="1" dirty="0" smtClean="0">
                <a:solidFill>
                  <a:srgbClr val="000000"/>
                </a:solidFill>
              </a:rPr>
              <a:t>прияти зростанню учнівської і особистої компетентності 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с</a:t>
            </a:r>
            <a:r>
              <a:rPr lang="uk-UA" sz="1800" b="1" dirty="0" smtClean="0">
                <a:solidFill>
                  <a:srgbClr val="000000"/>
                </a:solidFill>
              </a:rPr>
              <a:t>прияти участі здобувачів освіти у шкільних конкурсах, олімпіадах, вікторинах;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р</a:t>
            </a:r>
            <a:r>
              <a:rPr lang="uk-UA" sz="1800" b="1" dirty="0" smtClean="0">
                <a:solidFill>
                  <a:srgbClr val="000000"/>
                </a:solidFill>
              </a:rPr>
              <a:t>озміщувати свої розробки у освітянських групах 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з</a:t>
            </a:r>
            <a:r>
              <a:rPr lang="uk-UA" sz="1800" b="1" dirty="0" smtClean="0">
                <a:solidFill>
                  <a:srgbClr val="000000"/>
                </a:solidFill>
              </a:rPr>
              <a:t>багачувати власну колекцію дидактичних матеріалів 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н</a:t>
            </a:r>
            <a:r>
              <a:rPr lang="uk-UA" sz="1800" b="1" dirty="0" smtClean="0">
                <a:solidFill>
                  <a:srgbClr val="000000"/>
                </a:solidFill>
              </a:rPr>
              <a:t>адсилати методичні розробки, </a:t>
            </a:r>
            <a:r>
              <a:rPr lang="uk-UA" sz="1800" b="1" dirty="0" err="1" smtClean="0">
                <a:solidFill>
                  <a:srgbClr val="000000"/>
                </a:solidFill>
              </a:rPr>
              <a:t>уроки</a:t>
            </a:r>
            <a:r>
              <a:rPr lang="uk-UA" sz="1800" b="1" dirty="0" smtClean="0">
                <a:solidFill>
                  <a:srgbClr val="000000"/>
                </a:solidFill>
              </a:rPr>
              <a:t>, виховні заходи до періодичних видань;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 </a:t>
            </a:r>
            <a:r>
              <a:rPr lang="uk-UA" sz="1800" b="1" dirty="0" smtClean="0">
                <a:solidFill>
                  <a:srgbClr val="000000"/>
                </a:solidFill>
              </a:rPr>
              <a:t>з метою підвищення педагогічної майстерності займатися самоосвітою;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п</a:t>
            </a:r>
            <a:r>
              <a:rPr lang="uk-UA" sz="1800" b="1" dirty="0" smtClean="0">
                <a:solidFill>
                  <a:srgbClr val="000000"/>
                </a:solidFill>
              </a:rPr>
              <a:t>оповнювати  освітянські групи матеріалами до  уроків, шкільних та позашкільних заходів;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б</a:t>
            </a:r>
            <a:r>
              <a:rPr lang="uk-UA" sz="1800" b="1" dirty="0" smtClean="0">
                <a:solidFill>
                  <a:srgbClr val="000000"/>
                </a:solidFill>
              </a:rPr>
              <a:t>рати активну участь в професійних конкурсах, </a:t>
            </a:r>
            <a:r>
              <a:rPr lang="uk-UA" sz="1800" b="1" dirty="0" err="1" smtClean="0">
                <a:solidFill>
                  <a:srgbClr val="000000"/>
                </a:solidFill>
              </a:rPr>
              <a:t>вебінарах</a:t>
            </a:r>
            <a:r>
              <a:rPr lang="uk-UA" sz="1800" b="1" dirty="0" smtClean="0">
                <a:solidFill>
                  <a:srgbClr val="000000"/>
                </a:solidFill>
              </a:rPr>
              <a:t> 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п</a:t>
            </a:r>
            <a:r>
              <a:rPr lang="uk-UA" sz="1800" b="1" dirty="0" smtClean="0">
                <a:solidFill>
                  <a:srgbClr val="000000"/>
                </a:solidFill>
              </a:rPr>
              <a:t>оширювати і впроваджувати педагогічні інновації 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п</a:t>
            </a:r>
            <a:r>
              <a:rPr lang="uk-UA" sz="1800" b="1" dirty="0" smtClean="0">
                <a:solidFill>
                  <a:srgbClr val="000000"/>
                </a:solidFill>
              </a:rPr>
              <a:t>осилити роботу з обдарованими учнями через їх участь у всеукраїнських конкурсах та олімпіадах;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о</a:t>
            </a:r>
            <a:r>
              <a:rPr lang="uk-UA" sz="1800" b="1" dirty="0" smtClean="0">
                <a:solidFill>
                  <a:srgbClr val="000000"/>
                </a:solidFill>
              </a:rPr>
              <a:t>собливу увагу приділяти учням з  початковим рівнем знань .</a:t>
            </a:r>
          </a:p>
          <a:p>
            <a:r>
              <a:rPr lang="uk-UA" sz="1800" b="1" dirty="0">
                <a:solidFill>
                  <a:srgbClr val="000000"/>
                </a:solidFill>
              </a:rPr>
              <a:t>с</a:t>
            </a:r>
            <a:r>
              <a:rPr lang="uk-UA" sz="1800" b="1" dirty="0" smtClean="0">
                <a:solidFill>
                  <a:srgbClr val="000000"/>
                </a:solidFill>
              </a:rPr>
              <a:t>прияти розвитку творчих здібностей ,креативності учнів.</a:t>
            </a:r>
          </a:p>
          <a:p>
            <a:pPr marL="0" indent="0">
              <a:buNone/>
            </a:pPr>
            <a:endParaRPr lang="uk-UA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63450"/>
            <a:ext cx="604368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Мої плани на майбутнє :</a:t>
            </a:r>
          </a:p>
        </p:txBody>
      </p:sp>
    </p:spTree>
    <p:extLst>
      <p:ext uri="{BB962C8B-B14F-4D97-AF65-F5344CB8AC3E}">
        <p14:creationId xmlns="" xmlns:p14="http://schemas.microsoft.com/office/powerpoint/2010/main" val="31357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45" y="348151"/>
            <a:ext cx="7456152" cy="6509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24200" y="2679745"/>
            <a:ext cx="4389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bg1"/>
                </a:solidFill>
                <a:latin typeface="Monotype Corsiva" panose="03010101010201010101" pitchFamily="66" charset="0"/>
              </a:rPr>
              <a:t>Дякую за увагу!</a:t>
            </a:r>
            <a:endParaRPr lang="ru-RU" sz="5400" b="1" cap="none" spc="0" dirty="0">
              <a:ln/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0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33683" y="1946815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2000" y="-152400"/>
            <a:ext cx="9259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Підвищення кваліфікації</a:t>
            </a:r>
            <a:endParaRPr lang="ru-RU" sz="44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1676400"/>
            <a:ext cx="2743158" cy="3505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1676400"/>
            <a:ext cx="2743158" cy="3505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91797" y="3276600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1797" y="3276600"/>
            <a:ext cx="1321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Рисунок 7" descr="зображення_viber_2023-03-12_11-44-23-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571612"/>
            <a:ext cx="3500462" cy="3714752"/>
          </a:xfrm>
          <a:prstGeom prst="rect">
            <a:avLst/>
          </a:prstGeom>
        </p:spPr>
      </p:pic>
      <p:pic>
        <p:nvPicPr>
          <p:cNvPr id="14" name="Рисунок 13" descr="зображення_viber_2023-03-23_18-17-08-8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571612"/>
            <a:ext cx="3388281" cy="3714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33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33683" y="1946815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96044" y="-304800"/>
            <a:ext cx="9259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Життєве  кредо :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 descr="Обои &quot;РАБОЧЕГО СТОЛА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00"/>
          <a:stretch/>
        </p:blipFill>
        <p:spPr bwMode="auto">
          <a:xfrm>
            <a:off x="3645950" y="3583596"/>
            <a:ext cx="3364450" cy="3229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2" descr="Результат пошуку зображень за запитом райдуга пн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097">
            <a:off x="6280274" y="1007782"/>
            <a:ext cx="2222251" cy="363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8310" y="1000108"/>
            <a:ext cx="570552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"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Учитись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важко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, </a:t>
            </a:r>
            <a:r>
              <a:rPr lang="ru-RU" b="1" dirty="0" smtClean="0">
                <a:ln/>
                <a:solidFill>
                  <a:srgbClr val="000000"/>
                </a:solidFill>
                <a:latin typeface="+mn-lt"/>
              </a:rPr>
              <a:t>а 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учить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ще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важче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.</a:t>
            </a:r>
          </a:p>
          <a:p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Але не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мусиш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зупинятись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ти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.</a:t>
            </a:r>
          </a:p>
          <a:p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Як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дітям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віддаси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 усе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найкраще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, </a:t>
            </a:r>
          </a:p>
          <a:p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То й </a:t>
            </a:r>
            <a:r>
              <a:rPr lang="ru-RU" b="1" dirty="0" smtClean="0">
                <a:ln/>
                <a:solidFill>
                  <a:srgbClr val="000000"/>
                </a:solidFill>
                <a:latin typeface="+mn-lt"/>
              </a:rPr>
              <a:t>сам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сягнеш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нової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висоти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."</a:t>
            </a:r>
          </a:p>
          <a:p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                        </a:t>
            </a:r>
            <a:r>
              <a:rPr lang="ru-RU" b="1" dirty="0" smtClean="0">
                <a:ln/>
                <a:solidFill>
                  <a:srgbClr val="000000"/>
                </a:solidFill>
                <a:latin typeface="+mn-lt"/>
              </a:rPr>
              <a:t>        </a:t>
            </a:r>
          </a:p>
          <a:p>
            <a:r>
              <a:rPr lang="ru-RU" b="1" dirty="0">
                <a:ln/>
                <a:solidFill>
                  <a:srgbClr val="000000"/>
                </a:solidFill>
              </a:rPr>
              <a:t> </a:t>
            </a:r>
            <a:r>
              <a:rPr lang="ru-RU" b="1" dirty="0" smtClean="0">
                <a:ln/>
                <a:solidFill>
                  <a:srgbClr val="000000"/>
                </a:solidFill>
              </a:rPr>
              <a:t>                                 </a:t>
            </a:r>
            <a:r>
              <a:rPr lang="ru-RU" b="1" dirty="0" smtClean="0">
                <a:ln/>
                <a:solidFill>
                  <a:srgbClr val="000000"/>
                </a:solidFill>
                <a:latin typeface="+mn-lt"/>
              </a:rPr>
              <a:t>М</a:t>
            </a:r>
            <a:r>
              <a:rPr lang="ru-RU" b="1" dirty="0">
                <a:ln/>
                <a:solidFill>
                  <a:srgbClr val="000000"/>
                </a:solidFill>
                <a:latin typeface="+mn-lt"/>
              </a:rPr>
              <a:t>. </a:t>
            </a:r>
            <a:r>
              <a:rPr lang="ru-RU" b="1" dirty="0" err="1">
                <a:ln/>
                <a:solidFill>
                  <a:srgbClr val="000000"/>
                </a:solidFill>
                <a:latin typeface="+mn-lt"/>
              </a:rPr>
              <a:t>Сингаївський</a:t>
            </a:r>
            <a:endParaRPr lang="ru-RU" b="1" dirty="0">
              <a:ln/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47822" y="-288332"/>
            <a:ext cx="925941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uk-UA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Педагогічне  кредо :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34" name="Picture 10" descr="3d man announcement Pictures, 3d man announcement Stock Photos &amp; Images |  Depositphotos®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2590800"/>
            <a:ext cx="4562301" cy="456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1604" y="1357298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" Кожну хвилину перебування дитини в класі перетворити для неї на радість "</a:t>
            </a:r>
            <a:endParaRPr lang="ru-RU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7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198" y="-235941"/>
            <a:ext cx="925941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Схема моєї професійної діяльності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5839" y="1371600"/>
            <a:ext cx="1224136" cy="72008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Навчальна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робота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4442" y="1371600"/>
            <a:ext cx="1648074" cy="72008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Методична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робота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3298" y="1371600"/>
            <a:ext cx="1690229" cy="72008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Позакласна 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робота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12367" y="555916"/>
            <a:ext cx="1561259" cy="812365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05907" y="588951"/>
            <a:ext cx="1092505" cy="77933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467906" y="559382"/>
            <a:ext cx="1" cy="782796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miter lim="800000"/>
            <a:tailEnd type="arrow"/>
          </a:ln>
          <a:effectLst/>
        </p:spPr>
      </p:cxnSp>
      <p:sp>
        <p:nvSpPr>
          <p:cNvPr id="12" name="Скругленный прямоугольник 11"/>
          <p:cNvSpPr/>
          <p:nvPr/>
        </p:nvSpPr>
        <p:spPr>
          <a:xfrm>
            <a:off x="2327841" y="2937582"/>
            <a:ext cx="1371874" cy="208823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Семінари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Педради 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МО початкових класів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Самоосвіта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67906" y="2110857"/>
            <a:ext cx="0" cy="78474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58479" y="2113097"/>
            <a:ext cx="0" cy="78250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949191" y="2110857"/>
            <a:ext cx="0" cy="78474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7382293" y="2895600"/>
            <a:ext cx="1633425" cy="208823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Робота з батьками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Екскурсії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Індивідуальні бесіди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17856" y="2914777"/>
            <a:ext cx="900100" cy="50405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урок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1674" y="4097072"/>
            <a:ext cx="1646852" cy="401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н</a:t>
            </a:r>
            <a:r>
              <a:rPr lang="uk-UA" sz="1400" b="1" dirty="0" smtClean="0">
                <a:solidFill>
                  <a:schemeClr val="tx1"/>
                </a:solidFill>
              </a:rPr>
              <a:t>е стандартний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20489" y="4094555"/>
            <a:ext cx="1386154" cy="401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стандартний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stCxn id="18" idx="4"/>
            <a:endCxn id="20" idx="0"/>
          </p:cNvCxnSpPr>
          <p:nvPr/>
        </p:nvCxnSpPr>
        <p:spPr>
          <a:xfrm flipH="1">
            <a:off x="4513566" y="3418833"/>
            <a:ext cx="954340" cy="67572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9" idx="0"/>
          </p:cNvCxnSpPr>
          <p:nvPr/>
        </p:nvCxnSpPr>
        <p:spPr>
          <a:xfrm>
            <a:off x="5512455" y="3440093"/>
            <a:ext cx="912645" cy="656979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Наложенный платеж&quot;: если ли смысл?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89" y="4288664"/>
            <a:ext cx="2785804" cy="293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 bwMode="auto">
          <a:xfrm>
            <a:off x="4513566" y="1175498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4348856" y="578242"/>
            <a:ext cx="2291049" cy="10709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4424535" y="559382"/>
            <a:ext cx="2215370" cy="2278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4424535" y="559382"/>
            <a:ext cx="2381372" cy="26105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6696123" y="2587672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9850" y="45467"/>
            <a:ext cx="75232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Тема, над якою </a:t>
            </a:r>
            <a:r>
              <a:rPr lang="uk-UA" alt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 :</a:t>
            </a:r>
          </a:p>
          <a:p>
            <a:pPr algn="ctr"/>
            <a:r>
              <a:rPr lang="uk-UA" altLang="ru-RU" sz="2800" b="1" u="sng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Впровадження  нетрадиційних  форм навчання  на уроках  в  початкових  класах  НУШ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2115" y="1627584"/>
            <a:ext cx="7025369" cy="82712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1169" y="2594480"/>
            <a:ext cx="7025369" cy="82800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2115" y="3631760"/>
            <a:ext cx="7036315" cy="828000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 функції вчителя;  </a:t>
            </a:r>
            <a:endParaRPr lang="uk-UA" alt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3152" y="4702156"/>
            <a:ext cx="6828248" cy="828000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3152" y="5729070"/>
            <a:ext cx="6828247" cy="829182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2051"/>
          <p:cNvSpPr>
            <a:spLocks noChangeArrowheads="1"/>
          </p:cNvSpPr>
          <p:nvPr/>
        </p:nvSpPr>
        <p:spPr bwMode="auto">
          <a:xfrm>
            <a:off x="500034" y="5786454"/>
            <a:ext cx="6715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вимагає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розробки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освітніх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форм. </a:t>
            </a:r>
            <a:endParaRPr lang="ru-RU" altLang="ru-RU" b="1" i="1" dirty="0">
              <a:ea typeface="Calibri" panose="020F0502020204030204" pitchFamily="34" charset="0"/>
            </a:endParaRPr>
          </a:p>
        </p:txBody>
      </p:sp>
      <p:sp>
        <p:nvSpPr>
          <p:cNvPr id="11" name="Прямоугольник 2047"/>
          <p:cNvSpPr>
            <a:spLocks noChangeArrowheads="1"/>
          </p:cNvSpPr>
          <p:nvPr/>
        </p:nvSpPr>
        <p:spPr bwMode="auto">
          <a:xfrm>
            <a:off x="1285852" y="2643182"/>
            <a:ext cx="6967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забезпечує продуктивність роботи учнів на уроці; </a:t>
            </a:r>
            <a:endParaRPr lang="ru-RU" altLang="ru-RU" sz="1400" b="1" i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1357290" y="1643050"/>
            <a:ext cx="6499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сприяє раціональному використанню навчального часу;</a:t>
            </a:r>
            <a:endParaRPr lang="ru-RU" alt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2050"/>
          <p:cNvSpPr>
            <a:spLocks noChangeArrowheads="1"/>
          </p:cNvSpPr>
          <p:nvPr/>
        </p:nvSpPr>
        <p:spPr bwMode="auto">
          <a:xfrm>
            <a:off x="571472" y="4714884"/>
            <a:ext cx="6580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uk-UA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сприяє виховання творчої особистості школярів;</a:t>
            </a:r>
            <a:endParaRPr lang="ru-RU" altLang="ru-RU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89850" y="1758298"/>
            <a:ext cx="538206" cy="484632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02963" y="2857090"/>
            <a:ext cx="538206" cy="484632"/>
          </a:xfrm>
          <a:prstGeom prst="rightArrow">
            <a:avLst/>
          </a:prstGeom>
          <a:solidFill>
            <a:srgbClr val="FFC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813909" y="3845368"/>
            <a:ext cx="538206" cy="484632"/>
          </a:xfrm>
          <a:prstGeom prst="rightArrow">
            <a:avLst/>
          </a:prstGeom>
          <a:solidFill>
            <a:srgbClr val="7030A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947" y="4903351"/>
            <a:ext cx="538206" cy="484632"/>
          </a:xfrm>
          <a:prstGeom prst="rightArrow">
            <a:avLst/>
          </a:prstGeom>
          <a:solidFill>
            <a:srgbClr val="00B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947" y="5864667"/>
            <a:ext cx="538206" cy="484632"/>
          </a:xfrm>
          <a:prstGeom prst="rightArrow">
            <a:avLst/>
          </a:prstGeom>
          <a:solidFill>
            <a:srgbClr val="00B0F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8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-1933683" y="1946815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2000" y="-152400"/>
            <a:ext cx="9259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uk-UA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Система роботи над темою</a:t>
            </a:r>
            <a:endParaRPr lang="ru-RU" sz="44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857232"/>
            <a:ext cx="77724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 з  методичною літературою ,що 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висвітлює дану тему.</a:t>
            </a:r>
            <a:endParaRPr lang="uk-UA" b="1" dirty="0">
              <a:ln/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передовим педагогічним досвідом 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uk-UA" b="1" cap="none" spc="0" dirty="0" smtClean="0">
                <a:ln/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користання передового педагогічного досвіду</a:t>
            </a:r>
          </a:p>
          <a:p>
            <a:pPr>
              <a:lnSpc>
                <a:spcPct val="150000"/>
              </a:lnSpc>
            </a:pPr>
            <a:r>
              <a:rPr lang="uk-UA" b="1" cap="none" spc="0" dirty="0" smtClean="0">
                <a:ln/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практиці.</a:t>
            </a:r>
            <a:r>
              <a:rPr lang="uk-UA" b="1" dirty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ln/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</a:t>
            </a:r>
            <a:r>
              <a:rPr lang="uk-UA" b="1" dirty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дидактичного матеріалу 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відкритих уроків . </a:t>
            </a:r>
            <a:endParaRPr lang="uk-UA" b="1" dirty="0">
              <a:ln/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 і узагальнення власного досвіду 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даної теми </a:t>
            </a:r>
            <a:r>
              <a:rPr lang="uk-UA" b="1" dirty="0" smtClean="0">
                <a:ln/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 smtClean="0">
              <a:ln/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cap="none" spc="0" dirty="0" smtClean="0">
                <a:ln/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власного досвіду.</a:t>
            </a:r>
            <a:endParaRPr lang="ru-RU" b="1" cap="none" spc="0" dirty="0">
              <a:ln/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2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31" y="4218058"/>
            <a:ext cx="2541442" cy="25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-1946815" y="1974524"/>
            <a:ext cx="4355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НОВА УКРАЇНСЬКА ШКОЛА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198" y="-235941"/>
            <a:ext cx="925941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</a:t>
            </a:r>
            <a:r>
              <a:rPr lang="uk-UA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ета досвіду :</a:t>
            </a:r>
            <a:endParaRPr lang="ru-RU" sz="36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75" y="974689"/>
            <a:ext cx="2541442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25" y="982921"/>
            <a:ext cx="2651898" cy="25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26" y="1014950"/>
            <a:ext cx="254144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8" y="4197927"/>
            <a:ext cx="2541442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81" y="4197927"/>
            <a:ext cx="2541442" cy="252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98791" y="4449864"/>
            <a:ext cx="2252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sz="2000" b="1" dirty="0" err="1" smtClean="0">
                <a:solidFill>
                  <a:srgbClr val="000000"/>
                </a:solidFill>
              </a:rPr>
              <a:t>сприяння</a:t>
            </a:r>
            <a:r>
              <a:rPr lang="ru-RU" sz="2000" b="1" dirty="0" smtClean="0">
                <a:solidFill>
                  <a:srgbClr val="000000"/>
                </a:solidFill>
              </a:rPr>
              <a:t>  </a:t>
            </a:r>
            <a:r>
              <a:rPr lang="ru-RU" sz="2000" b="1" dirty="0" err="1" smtClean="0">
                <a:solidFill>
                  <a:srgbClr val="000000"/>
                </a:solidFill>
              </a:rPr>
              <a:t>вирішенню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найбільш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000000"/>
                </a:solidFill>
              </a:rPr>
              <a:t>актуальних</a:t>
            </a:r>
            <a:r>
              <a:rPr lang="ru-RU" sz="2000" b="1" dirty="0" smtClean="0">
                <a:solidFill>
                  <a:srgbClr val="000000"/>
                </a:solidFill>
              </a:rPr>
              <a:t> проблем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навчання</a:t>
            </a:r>
            <a:r>
              <a:rPr lang="ru-RU" sz="2000" b="1" dirty="0">
                <a:solidFill>
                  <a:srgbClr val="000000"/>
                </a:solidFill>
              </a:rPr>
              <a:t> й </a:t>
            </a:r>
            <a:r>
              <a:rPr lang="ru-RU" sz="2000" b="1" dirty="0" err="1" smtClean="0">
                <a:solidFill>
                  <a:srgbClr val="000000"/>
                </a:solidFill>
              </a:rPr>
              <a:t>виховання</a:t>
            </a:r>
            <a:r>
              <a:rPr lang="ru-RU" sz="2000" b="1" dirty="0" smtClean="0">
                <a:solidFill>
                  <a:srgbClr val="000000"/>
                </a:solidFill>
              </a:rPr>
              <a:t>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32977" y="4911528"/>
            <a:ext cx="3149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 smtClean="0">
                <a:solidFill>
                  <a:srgbClr val="C00000"/>
                </a:solidFill>
              </a:rPr>
              <a:t>   </a:t>
            </a:r>
            <a:r>
              <a:rPr lang="uk-UA" sz="2000" b="1" dirty="0" smtClean="0">
                <a:solidFill>
                  <a:srgbClr val="000000"/>
                </a:solidFill>
              </a:rPr>
              <a:t>створення атмосфери </a:t>
            </a:r>
          </a:p>
          <a:p>
            <a:pPr lvl="0" algn="ctr"/>
            <a:r>
              <a:rPr lang="uk-UA" sz="2000" b="1" dirty="0" smtClean="0">
                <a:solidFill>
                  <a:srgbClr val="000000"/>
                </a:solidFill>
              </a:rPr>
              <a:t>співробітництва,</a:t>
            </a:r>
          </a:p>
          <a:p>
            <a:pPr lvl="0" algn="ctr"/>
            <a:r>
              <a:rPr lang="uk-UA" sz="2000" b="1" dirty="0" smtClean="0">
                <a:solidFill>
                  <a:srgbClr val="000000"/>
                </a:solidFill>
              </a:rPr>
              <a:t>взаємодії;</a:t>
            </a:r>
            <a:endParaRPr lang="uk-UA" sz="2000" b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78991" y="5457927"/>
            <a:ext cx="2345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rgbClr val="000000"/>
                </a:solidFill>
              </a:rPr>
              <a:t>п</a:t>
            </a:r>
            <a:r>
              <a:rPr lang="uk-UA" sz="2000" b="1" dirty="0" smtClean="0">
                <a:solidFill>
                  <a:srgbClr val="000000"/>
                </a:solidFill>
              </a:rPr>
              <a:t>ідвищення </a:t>
            </a:r>
          </a:p>
          <a:p>
            <a:pPr lvl="0" algn="ctr"/>
            <a:r>
              <a:rPr lang="uk-UA" sz="2000" b="1" dirty="0" smtClean="0">
                <a:solidFill>
                  <a:srgbClr val="000000"/>
                </a:solidFill>
              </a:rPr>
              <a:t>якості освіти 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59694" y="1657487"/>
            <a:ext cx="2351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000000"/>
                </a:solidFill>
              </a:rPr>
              <a:t>Розвиток індивідуальних </a:t>
            </a:r>
          </a:p>
          <a:p>
            <a:pPr lvl="0" algn="ctr"/>
            <a:r>
              <a:rPr lang="uk-UA" sz="2000" b="1" dirty="0" smtClean="0">
                <a:solidFill>
                  <a:srgbClr val="000000"/>
                </a:solidFill>
              </a:rPr>
              <a:t>особливостей кожного учня;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64576" y="1754918"/>
            <a:ext cx="2351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rgbClr val="000000"/>
                </a:solidFill>
              </a:rPr>
              <a:t>р</a:t>
            </a:r>
            <a:r>
              <a:rPr lang="uk-UA" sz="2000" b="1" dirty="0" smtClean="0">
                <a:solidFill>
                  <a:srgbClr val="000000"/>
                </a:solidFill>
              </a:rPr>
              <a:t>озвиток</a:t>
            </a:r>
          </a:p>
          <a:p>
            <a:pPr lvl="0" algn="ctr"/>
            <a:r>
              <a:rPr lang="uk-UA" sz="2000" b="1" dirty="0">
                <a:solidFill>
                  <a:srgbClr val="000000"/>
                </a:solidFill>
              </a:rPr>
              <a:t>к</a:t>
            </a:r>
            <a:r>
              <a:rPr lang="uk-UA" sz="2000" b="1" dirty="0" smtClean="0">
                <a:solidFill>
                  <a:srgbClr val="000000"/>
                </a:solidFill>
              </a:rPr>
              <a:t>реативності , </a:t>
            </a:r>
          </a:p>
          <a:p>
            <a:pPr lvl="0" algn="ctr"/>
            <a:r>
              <a:rPr lang="uk-UA" sz="2000" b="1" dirty="0" smtClean="0">
                <a:solidFill>
                  <a:srgbClr val="000000"/>
                </a:solidFill>
              </a:rPr>
              <a:t>творчих здібностей;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15886" y="1849303"/>
            <a:ext cx="2351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rgbClr val="000000"/>
                </a:solidFill>
              </a:rPr>
              <a:t>р</a:t>
            </a:r>
            <a:r>
              <a:rPr lang="uk-UA" sz="2000" b="1" dirty="0" smtClean="0">
                <a:solidFill>
                  <a:srgbClr val="000000"/>
                </a:solidFill>
              </a:rPr>
              <a:t>озвиток</a:t>
            </a:r>
          </a:p>
          <a:p>
            <a:pPr lvl="0" algn="ctr"/>
            <a:r>
              <a:rPr lang="uk-UA" sz="2000" b="1" dirty="0" smtClean="0">
                <a:solidFill>
                  <a:srgbClr val="000000"/>
                </a:solidFill>
              </a:rPr>
              <a:t>критичного , </a:t>
            </a:r>
          </a:p>
          <a:p>
            <a:pPr lvl="0" algn="ctr"/>
            <a:r>
              <a:rPr lang="uk-UA" sz="2000" b="1" dirty="0">
                <a:solidFill>
                  <a:srgbClr val="000000"/>
                </a:solidFill>
              </a:rPr>
              <a:t>м</a:t>
            </a:r>
            <a:r>
              <a:rPr lang="uk-UA" sz="2000" b="1" dirty="0" smtClean="0">
                <a:solidFill>
                  <a:srgbClr val="000000"/>
                </a:solidFill>
              </a:rPr>
              <a:t>ислення учнів;</a:t>
            </a:r>
          </a:p>
        </p:txBody>
      </p:sp>
    </p:spTree>
    <p:extLst>
      <p:ext uri="{BB962C8B-B14F-4D97-AF65-F5344CB8AC3E}">
        <p14:creationId xmlns="" xmlns:p14="http://schemas.microsoft.com/office/powerpoint/2010/main" val="2324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935</Words>
  <Application>Microsoft Office PowerPoint</Application>
  <PresentationFormat>Экран (4:3)</PresentationFormat>
  <Paragraphs>342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powerpoint-template-24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rozumniki</cp:lastModifiedBy>
  <cp:revision>293</cp:revision>
  <dcterms:created xsi:type="dcterms:W3CDTF">2007-04-02T02:11:51Z</dcterms:created>
  <dcterms:modified xsi:type="dcterms:W3CDTF">2023-03-28T05:24:44Z</dcterms:modified>
</cp:coreProperties>
</file>