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26"/>
  </p:notesMasterIdLst>
  <p:sldIdLst>
    <p:sldId id="256" r:id="rId2"/>
    <p:sldId id="25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59" r:id="rId13"/>
    <p:sldId id="261" r:id="rId14"/>
    <p:sldId id="263" r:id="rId15"/>
    <p:sldId id="265" r:id="rId16"/>
    <p:sldId id="267" r:id="rId17"/>
    <p:sldId id="269" r:id="rId18"/>
    <p:sldId id="271" r:id="rId19"/>
    <p:sldId id="273" r:id="rId20"/>
    <p:sldId id="275" r:id="rId21"/>
    <p:sldId id="277" r:id="rId22"/>
    <p:sldId id="281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9BF4E5-A3A3-4918-9EBF-D5DFD0BA922D}" type="datetimeFigureOut">
              <a:rPr lang="ru-RU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4A5D2C-D31D-4EAB-9EF4-08C2C46761B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23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7E3B4-BC5E-4317-A42A-4540CC2282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AE780EB5-8AED-40A2-BB8A-11E94EEA02FA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4E2042FF-B41B-4917-8423-48669F3999A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FE00B-BDA3-413B-97F1-465191A41734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A7D23-6293-41FC-B13F-BD0123B0297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2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FE00B-BDA3-413B-97F1-465191A41734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A7D23-6293-41FC-B13F-BD0123B0297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56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FE00B-BDA3-413B-97F1-465191A41734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A7D23-6293-41FC-B13F-BD0123B0297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0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FE00B-BDA3-413B-97F1-465191A41734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A7D23-6293-41FC-B13F-BD0123B0297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1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FE00B-BDA3-413B-97F1-465191A41734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A7D23-6293-41FC-B13F-BD0123B0297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2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FE00B-BDA3-413B-97F1-465191A41734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A7D23-6293-41FC-B13F-BD0123B0297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7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792CE-0517-482E-B792-72F0372F1141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16B21-D2ED-43AB-8288-DE11122DBF9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988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757E7-97E9-4F80-877C-55291D01C3DC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E0B19-80EF-47D0-8180-FD688408BC71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29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568AFC-1387-4805-849B-4A38689D5193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EE3AD-CFD9-4CE8-A5CB-823FA7ABA88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0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6D258-6C6A-4A29-893A-FE6E46D4A63A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FC3BC-5159-46BD-88B1-B2B484DCF0B9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2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DAB6A-693E-4284-B82C-AC5226C5A1E7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381D0-6CA4-4055-9B55-FE800F3BAC74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5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0D118-39DF-447B-9C63-C7F5695C9FB1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DAAB-F00A-439E-9E65-18EE344FC76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52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A32E8-B7FA-4DAF-AD34-CE082C06B2C0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3913B-12C5-4E1F-B0C9-1782B6B6D09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38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94154-3B0A-4DCF-A035-C4409DB9846A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AFDAC-26D3-461E-9D7E-AE4D8C90B51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6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CCB2D-EBB0-4CAD-93F3-C9A4208DEFD9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EBF9D-30EE-4F50-97FD-FE2DBB4512C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01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266C7-AED9-4A11-8BED-89F9A1C1013B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2918B-0FE1-438D-830A-A7660B96B55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58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58FE00B-BDA3-413B-97F1-465191A41734}" type="datetimeFigureOut">
              <a:rPr lang="ru-RU" smtClean="0"/>
              <a:pPr>
                <a:defRPr/>
              </a:pPr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D4A7D23-6293-41FC-B13F-BD0123B0297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8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7567" y="2276872"/>
            <a:ext cx="5308866" cy="151553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dirty="0" smtClean="0">
                <a:latin typeface="Times New Roman" pitchFamily="18" charset="0"/>
              </a:rPr>
              <a:t>Диференційоване навчання молодших школярів</a:t>
            </a:r>
            <a:endParaRPr lang="ru-RU" sz="4400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77072"/>
            <a:ext cx="6398849" cy="1296144"/>
          </a:xfrm>
        </p:spPr>
        <p:txBody>
          <a:bodyPr>
            <a:normAutofit fontScale="92500" lnSpcReduction="10000"/>
          </a:bodyPr>
          <a:lstStyle/>
          <a:p>
            <a:pPr marR="0" algn="l"/>
            <a:r>
              <a:rPr lang="ru-RU" dirty="0" smtClean="0"/>
              <a:t>« </a:t>
            </a:r>
            <a:r>
              <a:rPr lang="ru-RU" b="1" dirty="0" smtClean="0"/>
              <a:t>До кожного </a:t>
            </a:r>
            <a:r>
              <a:rPr lang="ru-RU" b="1" dirty="0" err="1" smtClean="0"/>
              <a:t>учня</a:t>
            </a:r>
            <a:r>
              <a:rPr lang="ru-RU" b="1" dirty="0" smtClean="0"/>
              <a:t> треба п</a:t>
            </a:r>
            <a:r>
              <a:rPr lang="uk-UA" b="1" dirty="0" err="1" smtClean="0"/>
              <a:t>ідійти</a:t>
            </a:r>
            <a:r>
              <a:rPr lang="uk-UA" b="1" dirty="0" smtClean="0"/>
              <a:t>, побачити його труднощі, кожному необхідно дати тільки для нього призначене завдання”.</a:t>
            </a:r>
          </a:p>
          <a:p>
            <a:pPr marR="0" algn="l"/>
            <a:r>
              <a:rPr lang="uk-UA" b="1" dirty="0" smtClean="0"/>
              <a:t>В.О. Сухомлинський</a:t>
            </a:r>
            <a:endParaRPr lang="ru-RU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633" y="620688"/>
            <a:ext cx="6798734" cy="130386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Підбираючи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4" y="2132857"/>
            <a:ext cx="7067543" cy="38022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даю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але для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Даю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але для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77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5" y="476672"/>
            <a:ext cx="6696744" cy="122413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складністю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56468" y="1556792"/>
            <a:ext cx="7231063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Підбираючи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2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633" y="561204"/>
            <a:ext cx="6798734" cy="130386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u="sng" dirty="0" smtClean="0"/>
              <a:t>Форми і методи навчальної роботи</a:t>
            </a:r>
            <a:endParaRPr lang="ru-RU" b="1" u="sng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37166" y="1899847"/>
            <a:ext cx="4392612" cy="649287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1. Індивідуальна робота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93092" y="2334732"/>
            <a:ext cx="395967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uk-UA" sz="2800" dirty="0">
                <a:latin typeface="Constantia" pitchFamily="18" charset="0"/>
              </a:rPr>
              <a:t> 2. Парна робота</a:t>
            </a:r>
          </a:p>
          <a:p>
            <a:endParaRPr lang="ru-RU" sz="2800" dirty="0">
              <a:latin typeface="Constantia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68313" y="2852738"/>
            <a:ext cx="3327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uk-UA" sz="2800">
                <a:latin typeface="Constantia" pitchFamily="18" charset="0"/>
              </a:rPr>
              <a:t> 3. Групова робота</a:t>
            </a:r>
            <a:endParaRPr lang="ru-RU" sz="2800">
              <a:latin typeface="Constantia" pitchFamily="18" charset="0"/>
            </a:endParaRPr>
          </a:p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1510" y="1076580"/>
            <a:ext cx="2242726" cy="305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9277" y="3056155"/>
            <a:ext cx="2815543" cy="350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62286"/>
            <a:ext cx="3761753" cy="2627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2" grpId="0"/>
      <p:bldP spid="163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8475" y="818356"/>
            <a:ext cx="8147050" cy="5221288"/>
          </a:xfrm>
        </p:spPr>
        <p:txBody>
          <a:bodyPr>
            <a:normAutofit fontScale="775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/>
              <a:t>      </a:t>
            </a:r>
            <a:r>
              <a:rPr lang="uk-UA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робота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класно - урочної системи одночасно врахувати всі особливості дуже складно, тому набуває виключно важливого значення організація індивідуальних завдань.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– перше, в таких завданнях є можливість попередити відставання учнів з низьким рівнем засвоєння нового матеріалу.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– друге, підтримувати інтерес до навчання, стимулювати подальший розвиток і поглиблення знань і вмінь для учнів, які відрізняються високим рівнем навчання.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учнів з достатнім рівнем підготовленості мета індивідуальних завдань полягає в розширенні їх знань, збагаченні пізнавального досвіду.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дітей з низьким рівнем підготовленості мета індивідуалізації завдань – допомогти усунути прогалини в засвоєнні потрібних результатів навчання.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000" dirty="0" smtClean="0"/>
              <a:t>  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195513" y="188913"/>
            <a:ext cx="4849812" cy="936625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tx2"/>
                </a:solidFill>
                <a:latin typeface="Calibri" pitchFamily="34" charset="0"/>
              </a:rPr>
              <a:t>Українська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Calibri" pitchFamily="34" charset="0"/>
              </a:rPr>
              <a:t>мова</a:t>
            </a:r>
            <a:endParaRPr lang="ru-RU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7772400" cy="467995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500" dirty="0" smtClean="0"/>
              <a:t>Засвоєння словникових слів у 2 класі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sz="35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dirty="0" err="1" smtClean="0"/>
              <a:t>Д.ктант</a:t>
            </a:r>
            <a:r>
              <a:rPr lang="uk-UA" sz="2800" dirty="0" smtClean="0"/>
              <a:t>,  </a:t>
            </a:r>
            <a:r>
              <a:rPr lang="uk-UA" sz="2800" dirty="0" err="1" smtClean="0"/>
              <a:t>д.ван</a:t>
            </a:r>
            <a:r>
              <a:rPr lang="uk-UA" sz="2800" dirty="0" smtClean="0"/>
              <a:t>,   </a:t>
            </a:r>
            <a:r>
              <a:rPr lang="uk-UA" sz="2800" dirty="0" err="1" smtClean="0"/>
              <a:t>за.ць</a:t>
            </a:r>
            <a:r>
              <a:rPr lang="uk-UA" sz="2800" dirty="0" smtClean="0"/>
              <a:t>,        </a:t>
            </a:r>
            <a:r>
              <a:rPr lang="ru-RU" sz="2800" dirty="0" smtClean="0"/>
              <a:t> </a:t>
            </a:r>
            <a:r>
              <a:rPr lang="ru-RU" sz="2800" dirty="0" err="1" smtClean="0"/>
              <a:t>ч.рговий</a:t>
            </a:r>
            <a:r>
              <a:rPr lang="ru-RU" sz="2800" dirty="0" smtClean="0"/>
              <a:t>,  д.тина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dirty="0" err="1" smtClean="0"/>
              <a:t>Р.диска</a:t>
            </a:r>
            <a:r>
              <a:rPr lang="uk-UA" sz="2800" dirty="0" smtClean="0"/>
              <a:t>,  </a:t>
            </a:r>
            <a:r>
              <a:rPr lang="uk-UA" sz="2800" dirty="0" err="1" smtClean="0"/>
              <a:t>л.мон</a:t>
            </a:r>
            <a:r>
              <a:rPr lang="uk-UA" sz="2800" dirty="0" smtClean="0"/>
              <a:t>,   </a:t>
            </a:r>
            <a:r>
              <a:rPr lang="uk-UA" sz="2800" dirty="0" err="1" smtClean="0"/>
              <a:t>вер.сень</a:t>
            </a:r>
            <a:r>
              <a:rPr lang="uk-UA" sz="2800" dirty="0" smtClean="0"/>
              <a:t>,  </a:t>
            </a:r>
            <a:r>
              <a:rPr lang="uk-UA" sz="2800" dirty="0" err="1" smtClean="0"/>
              <a:t>вул.ця</a:t>
            </a:r>
            <a:r>
              <a:rPr lang="uk-UA" sz="2800" dirty="0" smtClean="0"/>
              <a:t>,       </a:t>
            </a:r>
            <a:r>
              <a:rPr lang="uk-UA" sz="2800" dirty="0" err="1" smtClean="0"/>
              <a:t>ш.фер</a:t>
            </a:r>
            <a:r>
              <a:rPr lang="uk-UA" sz="2800" dirty="0" smtClean="0"/>
              <a:t>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dirty="0" err="1" smtClean="0"/>
              <a:t>Г.рой</a:t>
            </a:r>
            <a:r>
              <a:rPr lang="uk-UA" sz="2800" dirty="0" smtClean="0"/>
              <a:t>,      </a:t>
            </a:r>
            <a:r>
              <a:rPr lang="uk-UA" sz="2800" dirty="0" err="1" smtClean="0"/>
              <a:t>м.даль</a:t>
            </a:r>
            <a:r>
              <a:rPr lang="uk-UA" sz="2800" dirty="0" smtClean="0"/>
              <a:t>,  </a:t>
            </a:r>
            <a:r>
              <a:rPr lang="uk-UA" sz="2800" dirty="0" err="1" smtClean="0"/>
              <a:t>ц.буля</a:t>
            </a:r>
            <a:endParaRPr lang="uk-UA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dirty="0" smtClean="0"/>
              <a:t>Тема</a:t>
            </a:r>
            <a:r>
              <a:rPr lang="uk-UA" sz="3500" dirty="0" smtClean="0"/>
              <a:t>: Основа слова    3 клас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dirty="0" smtClean="0"/>
              <a:t>1гр.  </a:t>
            </a:r>
            <a:r>
              <a:rPr lang="uk-UA" sz="2400" dirty="0" smtClean="0"/>
              <a:t>Вправа 201. Випишіть виділені слова. Позначте в них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/>
              <a:t>              основу і закінчення.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dirty="0" smtClean="0"/>
              <a:t>2 гр.</a:t>
            </a:r>
            <a:r>
              <a:rPr lang="uk-UA" sz="2400" dirty="0" smtClean="0"/>
              <a:t> Складіть і запишіть( на вибір) речення зі словами: </a:t>
            </a:r>
            <a:r>
              <a:rPr lang="uk-UA" sz="2400" i="1" dirty="0" smtClean="0"/>
              <a:t>ліси,…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200" i="1" dirty="0" smtClean="0"/>
              <a:t>3 гр. </a:t>
            </a:r>
            <a:r>
              <a:rPr lang="uk-UA" sz="2400" i="1" dirty="0" smtClean="0"/>
              <a:t>Позначте основу й закінчення в словах: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i="1" dirty="0" smtClean="0"/>
              <a:t>              Ялини, ялинами, ялин, ялиною, на ялині.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sz="32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386013" y="188913"/>
            <a:ext cx="4849812" cy="93662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5400" dirty="0" smtClean="0"/>
              <a:t>Математика</a:t>
            </a:r>
            <a:endParaRPr lang="ru-RU" sz="5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76600" y="1916113"/>
            <a:ext cx="2881313" cy="45354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uk-UA" sz="1900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Достатній рівень</a:t>
            </a:r>
            <a:endParaRPr lang="uk-UA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140-70 670+220                                               820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+150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1кг-560г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uk-U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 5 пакетах 40 груш.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пакетів тре -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ба , щоб розкласти 49 кг груш?                                            </a:t>
            </a:r>
          </a:p>
        </p:txBody>
      </p:sp>
      <p:sp>
        <p:nvSpPr>
          <p:cNvPr id="19458" name="Текст 4"/>
          <p:cNvSpPr>
            <a:spLocks noGrp="1"/>
          </p:cNvSpPr>
          <p:nvPr>
            <p:ph type="body" sz="half" idx="2"/>
          </p:nvPr>
        </p:nvSpPr>
        <p:spPr>
          <a:xfrm>
            <a:off x="685800" y="1773238"/>
            <a:ext cx="2514600" cy="4608512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рівень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800+(300-200)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130+(470-260)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1кг+350г</a:t>
            </a:r>
          </a:p>
          <a:p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дівчинки була одна гривня. Вона купила за 40к. гумку й олівець за 50к. Скільки копійок у неї залишилось?</a:t>
            </a:r>
          </a:p>
          <a:p>
            <a:endParaRPr lang="uk-UA" sz="1800" dirty="0" smtClean="0"/>
          </a:p>
          <a:p>
            <a:endParaRPr lang="ru-RU" sz="1800" dirty="0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300788" y="2997200"/>
            <a:ext cx="25209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рівень</a:t>
            </a:r>
          </a:p>
          <a:p>
            <a:pPr marL="342900" indent="-3429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1000-600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1м-30см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5 полицях</a:t>
            </a:r>
          </a:p>
          <a:p>
            <a:pPr marL="342900" indent="-3429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книг. Скільки книг    на 8 таких</a:t>
            </a:r>
          </a:p>
          <a:p>
            <a:pPr marL="342900" indent="-3429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полицях?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dirty="0"/>
              <a:t>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uk-UA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uk-UA" dirty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AutoNum type="arabicPeriod"/>
            </a:pPr>
            <a:endParaRPr lang="uk-UA" dirty="0"/>
          </a:p>
          <a:p>
            <a:pPr marL="342900" indent="-342900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7464" y="729221"/>
            <a:ext cx="168557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3044" y="-549994"/>
            <a:ext cx="8229600" cy="8524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900" dirty="0" smtClean="0">
                <a:solidFill>
                  <a:srgbClr val="00B0F0"/>
                </a:solidFill>
              </a:rPr>
              <a:t/>
            </a:r>
            <a:br>
              <a:rPr lang="uk-UA" sz="4900" dirty="0" smtClean="0">
                <a:solidFill>
                  <a:srgbClr val="00B0F0"/>
                </a:solidFill>
              </a:rPr>
            </a:br>
            <a:r>
              <a:rPr lang="uk-UA" dirty="0" smtClean="0"/>
              <a:t>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latin typeface="Arial Black" panose="020B0A04020102020204" pitchFamily="34" charset="0"/>
              </a:rPr>
              <a:t>Робота в парах                          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0483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8704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2000" dirty="0" smtClean="0"/>
              <a:t> 1.“Навчаючи вчуся”;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2. “Кореспондент- респондент”;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 3. Робота в парах на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    </a:t>
            </a:r>
            <a:r>
              <a:rPr lang="uk-UA" sz="2000" dirty="0" err="1" smtClean="0"/>
              <a:t>уроках</a:t>
            </a:r>
            <a:r>
              <a:rPr lang="uk-UA" sz="2000" dirty="0" smtClean="0"/>
              <a:t> читання         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4. “Очікування”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5. “Незакінчені речення”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/>
              <a:t>             </a:t>
            </a:r>
            <a:endParaRPr 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0817" y="1069544"/>
            <a:ext cx="2286614" cy="2973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7678" y="4188221"/>
            <a:ext cx="2340136" cy="2385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2154" y="4291525"/>
            <a:ext cx="2331987" cy="2212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366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500" dirty="0" smtClean="0">
                <a:latin typeface="Arial Black" panose="020B0A04020102020204" pitchFamily="34" charset="0"/>
              </a:rPr>
              <a:t>Групова робота</a:t>
            </a:r>
            <a:endParaRPr lang="ru-RU" sz="4500" dirty="0" smtClean="0">
              <a:latin typeface="Arial Black" panose="020B0A04020102020204" pitchFamily="34" charset="0"/>
            </a:endParaRPr>
          </a:p>
        </p:txBody>
      </p:sp>
      <p:sp>
        <p:nvSpPr>
          <p:cNvPr id="22530" name="Содержимое 3"/>
          <p:cNvSpPr>
            <a:spLocks noGrp="1"/>
          </p:cNvSpPr>
          <p:nvPr>
            <p:ph sz="half" idx="1"/>
          </p:nvPr>
        </p:nvSpPr>
        <p:spPr>
          <a:xfrm>
            <a:off x="3563938" y="3068638"/>
            <a:ext cx="4038600" cy="44338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dirty="0" smtClean="0">
                <a:latin typeface="Arial Black" panose="020B0A04020102020204" pitchFamily="34" charset="0"/>
              </a:rPr>
              <a:t>1.Складання асоціативного куща;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Arial Black" panose="020B0A04020102020204" pitchFamily="34" charset="0"/>
              </a:rPr>
              <a:t>2.Вікторина “Писана </a:t>
            </a:r>
            <a:r>
              <a:rPr lang="uk-UA" dirty="0" err="1" smtClean="0">
                <a:latin typeface="Arial Black" panose="020B0A04020102020204" pitchFamily="34" charset="0"/>
              </a:rPr>
              <a:t>тайстра</a:t>
            </a:r>
            <a:r>
              <a:rPr lang="uk-UA" dirty="0" smtClean="0">
                <a:latin typeface="Arial Black" panose="020B0A04020102020204" pitchFamily="34" charset="0"/>
              </a:rPr>
              <a:t>”;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3989" y="435827"/>
            <a:ext cx="2239255" cy="3459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392" y="1843696"/>
            <a:ext cx="3888432" cy="3370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70" y="4320226"/>
            <a:ext cx="2652385" cy="2550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2924175"/>
            <a:ext cx="4679950" cy="649288"/>
          </a:xfrm>
        </p:spPr>
        <p:txBody>
          <a:bodyPr>
            <a:normAutofit fontScale="90000"/>
          </a:bodyPr>
          <a:lstStyle/>
          <a:p>
            <a:r>
              <a:rPr lang="uk-UA" sz="4500" smtClean="0"/>
              <a:t/>
            </a:r>
            <a:br>
              <a:rPr lang="uk-UA" sz="4500" smtClean="0"/>
            </a:br>
            <a:r>
              <a:rPr lang="uk-UA" sz="4500" smtClean="0"/>
              <a:t/>
            </a:r>
            <a:br>
              <a:rPr lang="uk-UA" sz="4500" smtClean="0"/>
            </a:br>
            <a:r>
              <a:rPr lang="uk-UA" sz="4500" smtClean="0"/>
              <a:t/>
            </a:r>
            <a:br>
              <a:rPr lang="uk-UA" sz="4500" smtClean="0"/>
            </a:br>
            <a:r>
              <a:rPr lang="uk-UA" sz="4500" smtClean="0"/>
              <a:t/>
            </a:r>
            <a:br>
              <a:rPr lang="uk-UA" sz="4500" smtClean="0"/>
            </a:br>
            <a:r>
              <a:rPr lang="uk-UA" sz="4500" smtClean="0"/>
              <a:t/>
            </a:r>
            <a:br>
              <a:rPr lang="uk-UA" sz="4500" smtClean="0"/>
            </a:br>
            <a:r>
              <a:rPr lang="uk-UA" sz="4500" smtClean="0"/>
              <a:t/>
            </a:r>
            <a:br>
              <a:rPr lang="uk-UA" sz="4500" smtClean="0"/>
            </a:br>
            <a:r>
              <a:rPr lang="uk-UA" sz="4500" smtClean="0"/>
              <a:t/>
            </a:r>
            <a:br>
              <a:rPr lang="uk-UA" sz="4500" smtClean="0"/>
            </a:br>
            <a:r>
              <a:rPr lang="uk-UA" sz="4500" smtClean="0"/>
              <a:t/>
            </a:r>
            <a:br>
              <a:rPr lang="uk-UA" sz="4500" smtClean="0"/>
            </a:br>
            <a:r>
              <a:rPr lang="uk-UA" sz="4500" smtClean="0"/>
              <a:t/>
            </a:r>
            <a:br>
              <a:rPr lang="uk-UA" sz="4500" smtClean="0"/>
            </a:br>
            <a:r>
              <a:rPr lang="uk-UA" sz="4500" smtClean="0"/>
              <a:t/>
            </a:r>
            <a:br>
              <a:rPr lang="uk-UA" sz="4500" smtClean="0"/>
            </a:br>
            <a:r>
              <a:rPr lang="uk-UA" sz="4500" smtClean="0"/>
              <a:t/>
            </a:r>
            <a:br>
              <a:rPr lang="uk-UA" sz="4500" smtClean="0"/>
            </a:br>
            <a:endParaRPr lang="ru-RU" sz="4500" smtClean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2C11B-F063-4A3E-804D-023DF2F7E054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635375" y="1628775"/>
            <a:ext cx="5114925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fontAlgn="auto">
              <a:spcBef>
                <a:spcPts val="7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95000"/>
              <a:buFont typeface="Wingdings 2"/>
              <a:buNone/>
              <a:defRPr/>
            </a:pPr>
            <a:endParaRPr lang="ru-RU" sz="3000" dirty="0">
              <a:latin typeface="+mn-lt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123728" y="153550"/>
            <a:ext cx="5381625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4400" dirty="0">
                <a:solidFill>
                  <a:schemeClr val="tx2"/>
                </a:solidFill>
                <a:latin typeface="Calibri" pitchFamily="34" charset="0"/>
              </a:rPr>
              <a:t>Стратегія “</a:t>
            </a:r>
            <a:r>
              <a:rPr lang="uk-UA" sz="4400" dirty="0" err="1">
                <a:solidFill>
                  <a:schemeClr val="tx2"/>
                </a:solidFill>
                <a:latin typeface="Calibri" pitchFamily="34" charset="0"/>
              </a:rPr>
              <a:t>Джигсоу</a:t>
            </a:r>
            <a:r>
              <a:rPr lang="uk-UA" sz="4400" dirty="0">
                <a:solidFill>
                  <a:schemeClr val="tx2"/>
                </a:solidFill>
                <a:latin typeface="Calibri" pitchFamily="34" charset="0"/>
              </a:rPr>
              <a:t>”</a:t>
            </a:r>
            <a:endParaRPr lang="ru-RU" sz="44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3642" y="608356"/>
            <a:ext cx="2496276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31128"/>
            <a:ext cx="3383285" cy="2414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4" y="3742923"/>
            <a:ext cx="3544800" cy="2378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40" y="3686175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«Я досліджую світ»</a:t>
            </a:r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Скласти прислів’я про тварину</a:t>
            </a:r>
          </a:p>
          <a:p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Пояснити, хто як живиться і до якої групи за способом живлення належить</a:t>
            </a:r>
          </a:p>
          <a:p>
            <a:r>
              <a:rPr lang="uk-UA" dirty="0" smtClean="0"/>
              <a:t>                              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sz="2000" dirty="0" smtClean="0"/>
          </a:p>
          <a:p>
            <a:endParaRPr lang="uk-UA" dirty="0" smtClean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57200" y="4889955"/>
            <a:ext cx="88614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000" b="1" dirty="0">
                <a:latin typeface="Constantia" pitchFamily="18" charset="0"/>
              </a:rPr>
              <a:t>Ревів ведмідь не тому, що бджоли покусали, а тому, що меду не дали.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1.Ведмідь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Constantia" pitchFamily="18" charset="0"/>
              </a:rPr>
              <a:t>2. </a:t>
            </a:r>
            <a:r>
              <a:rPr lang="uk-UA" sz="2000" dirty="0">
                <a:latin typeface="Constantia" pitchFamily="18" charset="0"/>
              </a:rPr>
              <a:t>Група “звірі”</a:t>
            </a:r>
          </a:p>
          <a:p>
            <a:r>
              <a:rPr lang="uk-UA" sz="2000" dirty="0" smtClean="0">
                <a:latin typeface="Constantia" pitchFamily="18" charset="0"/>
              </a:rPr>
              <a:t>3. </a:t>
            </a:r>
            <a:r>
              <a:rPr lang="uk-UA" sz="2000" dirty="0">
                <a:latin typeface="Constantia" pitchFamily="18" charset="0"/>
              </a:rPr>
              <a:t>Всеїдна</a:t>
            </a:r>
          </a:p>
          <a:p>
            <a:endParaRPr lang="ru-RU" sz="2000" dirty="0"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3091" y="2521716"/>
            <a:ext cx="2482584" cy="2211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0" y="2783467"/>
            <a:ext cx="2541945" cy="1842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77" y="2508643"/>
            <a:ext cx="2570678" cy="2237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диференційованих завдань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>
              <a:buFont typeface="Wingdings" panose="05000000000000000000" pitchFamily="2" charset="2"/>
              <a:buChar char="ü"/>
            </a:pP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ійно</a:t>
            </a:r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здобувати знання, формувати навички, самостійно виконувати практичні завдання</a:t>
            </a:r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353425" cy="649288"/>
          </a:xfrm>
        </p:spPr>
        <p:txBody>
          <a:bodyPr>
            <a:normAutofit/>
          </a:bodyPr>
          <a:lstStyle/>
          <a:p>
            <a:r>
              <a:rPr lang="uk-UA" b="1" smtClean="0"/>
              <a:t>Домашня робота - особливий вид самостійної роботи</a:t>
            </a:r>
            <a:endParaRPr lang="ru-RU" b="1" smtClean="0"/>
          </a:p>
        </p:txBody>
      </p:sp>
      <p:sp>
        <p:nvSpPr>
          <p:cNvPr id="25603" name="Содержимое 3"/>
          <p:cNvSpPr>
            <a:spLocks noGrp="1"/>
          </p:cNvSpPr>
          <p:nvPr>
            <p:ph idx="1"/>
          </p:nvPr>
        </p:nvSpPr>
        <p:spPr>
          <a:xfrm>
            <a:off x="4356100" y="1196975"/>
            <a:ext cx="3600276" cy="2808089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перевірки: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поєдную усну і письмову перевірку знань;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перевірка знань учнів за комбінованими картками;</a:t>
            </a:r>
          </a:p>
          <a:p>
            <a:pPr>
              <a:buFont typeface="Wingdings 2" pitchFamily="18" charset="2"/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3.письмові види перевірки знань.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1268413"/>
            <a:ext cx="3672086" cy="49688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uk-UA" sz="2700" b="1" dirty="0" smtClean="0"/>
              <a:t>Способи диференціації домашніх завдань( за О.Я. Савченко) :</a:t>
            </a:r>
          </a:p>
          <a:p>
            <a:pPr>
              <a:lnSpc>
                <a:spcPct val="80000"/>
              </a:lnSpc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від часу деяким учням зовсім не даю домашніх завдань;</a:t>
            </a:r>
          </a:p>
          <a:p>
            <a:pPr>
              <a:lnSpc>
                <a:spcPct val="80000"/>
              </a:lnSpc>
              <a:buFont typeface="Wingdings 2" pitchFamily="18" charset="2"/>
              <a:buAutoNum type="arabicPeriod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 дітям ,як заохочення, пропоную самим визначити своє домашнє завдання;</a:t>
            </a:r>
          </a:p>
          <a:p>
            <a:pPr>
              <a:lnSpc>
                <a:spcPct val="80000"/>
              </a:lnSpc>
              <a:buFont typeface="Wingdings 2" pitchFamily="18" charset="2"/>
              <a:buAutoNum type="arabicPeriod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 домашнього завдання серед 2х-3х варіантів</a:t>
            </a:r>
          </a:p>
          <a:p>
            <a:pPr>
              <a:lnSpc>
                <a:spcPct val="80000"/>
              </a:lnSpc>
              <a:buFont typeface="Wingdings 2" pitchFamily="18" charset="2"/>
              <a:buAutoNum type="arabicPeriod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одних дітей зменшую обсяг, для інших-ускладнюю творчим додатковим завданням.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0112" y="3429000"/>
            <a:ext cx="2376264" cy="35283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>
          <a:xfrm>
            <a:off x="395287" y="908720"/>
            <a:ext cx="2808288" cy="1582737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Arial Black" panose="020B0A04020102020204" pitchFamily="34" charset="0"/>
              </a:rPr>
              <a:t>Проектна робота</a:t>
            </a:r>
            <a:endParaRPr lang="ru-RU" sz="3600" dirty="0" smtClean="0">
              <a:latin typeface="Arial Black" panose="020B0A04020102020204" pitchFamily="34" charset="0"/>
            </a:endParaRPr>
          </a:p>
        </p:txBody>
      </p:sp>
      <p:pic>
        <p:nvPicPr>
          <p:cNvPr id="5" name="Місце для зображення 4" descr="IMG_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490" b="19490"/>
          <a:stretch>
            <a:fillRect/>
          </a:stretch>
        </p:blipFill>
        <p:spPr>
          <a:xfrm rot="420000">
            <a:off x="3199562" y="723454"/>
            <a:ext cx="5537191" cy="4995232"/>
          </a:xfrm>
        </p:spPr>
      </p:pic>
      <p:sp>
        <p:nvSpPr>
          <p:cNvPr id="26626" name="Текст 6"/>
          <p:cNvSpPr>
            <a:spLocks noGrp="1"/>
          </p:cNvSpPr>
          <p:nvPr>
            <p:ph type="body" sz="half" idx="2"/>
          </p:nvPr>
        </p:nvSpPr>
        <p:spPr>
          <a:xfrm>
            <a:off x="395287" y="4757640"/>
            <a:ext cx="2879725" cy="2376487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Arial Black" panose="020B0A04020102020204" pitchFamily="34" charset="0"/>
              </a:rPr>
              <a:t>“ Мої  домашні </a:t>
            </a:r>
            <a:r>
              <a:rPr lang="uk-UA" sz="3200" dirty="0" err="1" smtClean="0">
                <a:latin typeface="Arial Black" panose="020B0A04020102020204" pitchFamily="34" charset="0"/>
              </a:rPr>
              <a:t>улюбленці”</a:t>
            </a:r>
            <a:endParaRPr lang="uk-UA" sz="3200" dirty="0" smtClean="0">
              <a:latin typeface="Arial Black" panose="020B0A04020102020204" pitchFamily="34" charset="0"/>
            </a:endParaRPr>
          </a:p>
          <a:p>
            <a:endParaRPr lang="ru-RU" sz="4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Проект «Мо</a:t>
            </a:r>
            <a:r>
              <a:rPr lang="uk-UA" sz="3200" dirty="0" smtClean="0">
                <a:latin typeface="Arial Black" panose="020B0A04020102020204" pitchFamily="34" charset="0"/>
              </a:rPr>
              <a:t>ї домашні </a:t>
            </a:r>
            <a:r>
              <a:rPr lang="uk-UA" sz="3200" dirty="0" err="1" smtClean="0">
                <a:latin typeface="Arial Black" panose="020B0A04020102020204" pitchFamily="34" charset="0"/>
              </a:rPr>
              <a:t>улюбленці”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1401093"/>
            <a:ext cx="3822171" cy="2866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533" y="1412776"/>
            <a:ext cx="2131304" cy="2780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37" y="1392312"/>
            <a:ext cx="2252636" cy="286372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0" y="4237174"/>
            <a:ext cx="2894764" cy="233164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74156"/>
            <a:ext cx="2760197" cy="23641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29" y="4193704"/>
            <a:ext cx="2720744" cy="2344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Проект «Мо</a:t>
            </a:r>
            <a:r>
              <a:rPr lang="uk-UA" sz="4000" dirty="0" smtClean="0"/>
              <a:t>ї домашні </a:t>
            </a:r>
            <a:r>
              <a:rPr lang="uk-UA" sz="4400" dirty="0" err="1" smtClean="0"/>
              <a:t>улюбленці</a:t>
            </a:r>
            <a:r>
              <a:rPr lang="uk-UA" sz="6000" dirty="0" err="1" smtClean="0"/>
              <a:t>”</a:t>
            </a:r>
            <a:endParaRPr lang="ru-RU" sz="6000" dirty="0" smtClean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 flipH="1">
            <a:off x="-2196751" y="3116538"/>
            <a:ext cx="72008" cy="527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dirty="0" smtClean="0"/>
              <a:t>Талько                                       </a:t>
            </a:r>
            <a:endParaRPr lang="ru-RU" dirty="0" smtClean="0"/>
          </a:p>
        </p:txBody>
      </p:sp>
      <p:pic>
        <p:nvPicPr>
          <p:cNvPr id="4" name="Рисунок 3" descr="IMG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9940" y="1196752"/>
            <a:ext cx="2839993" cy="4032448"/>
          </a:xfrm>
          <a:prstGeom prst="rect">
            <a:avLst/>
          </a:prstGeom>
        </p:spPr>
      </p:pic>
      <p:pic>
        <p:nvPicPr>
          <p:cNvPr id="5" name="Рисунок 4" descr="IMG_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571998" y="1196752"/>
            <a:ext cx="2957129" cy="4032448"/>
          </a:xfrm>
          <a:prstGeom prst="rect">
            <a:avLst/>
          </a:prstGeom>
        </p:spPr>
      </p:pic>
      <p:pic>
        <p:nvPicPr>
          <p:cNvPr id="6" name="Рисунок 5" descr="IMG_0025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91382" y="5089338"/>
            <a:ext cx="1378669" cy="1946425"/>
          </a:xfrm>
          <a:prstGeom prst="roundRect">
            <a:avLst/>
          </a:prstGeom>
        </p:spPr>
      </p:pic>
      <p:pic>
        <p:nvPicPr>
          <p:cNvPr id="7" name="Рисунок 6" descr="IMG_0004_N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510095" y="5130865"/>
            <a:ext cx="1368151" cy="1852854"/>
          </a:xfrm>
          <a:prstGeom prst="roundRect">
            <a:avLst/>
          </a:prstGeom>
        </p:spPr>
      </p:pic>
      <p:pic>
        <p:nvPicPr>
          <p:cNvPr id="8" name="Рисунок 7" descr="IMG_0007_N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738093" y="5063107"/>
            <a:ext cx="1361250" cy="1981468"/>
          </a:xfrm>
          <a:prstGeom prst="roundRect">
            <a:avLst/>
          </a:prstGeom>
        </p:spPr>
      </p:pic>
      <p:pic>
        <p:nvPicPr>
          <p:cNvPr id="9" name="Рисунок 8" descr="IMG_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7056801" y="5003797"/>
            <a:ext cx="1434903" cy="2084026"/>
          </a:xfrm>
          <a:prstGeom prst="round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2023" y="1190325"/>
            <a:ext cx="1735825" cy="2331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право 10"/>
          <p:cNvSpPr/>
          <p:nvPr/>
        </p:nvSpPr>
        <p:spPr>
          <a:xfrm>
            <a:off x="3450114" y="3223929"/>
            <a:ext cx="772168" cy="187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465137" y="1268760"/>
            <a:ext cx="8213725" cy="3959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600" dirty="0" smtClean="0"/>
              <a:t>Суть  диференційованого підходу не в тому,  щоб полегшити зміст матеріалу, а в знаходженні самостійного шляху , по якому учень повинен прийти до кінцевої мети – </a:t>
            </a:r>
            <a:br>
              <a:rPr lang="uk-UA" sz="3600" dirty="0" smtClean="0"/>
            </a:br>
            <a:r>
              <a:rPr lang="uk-UA" sz="3600" dirty="0" smtClean="0"/>
              <a:t>до</a:t>
            </a:r>
            <a:r>
              <a:rPr lang="uk-UA" sz="4000" dirty="0" smtClean="0"/>
              <a:t> самостійного </a:t>
            </a:r>
            <a:r>
              <a:rPr lang="uk-UA" sz="3600" dirty="0" smtClean="0"/>
              <a:t>виконання завдання</a:t>
            </a:r>
            <a:r>
              <a:rPr lang="uk-UA" sz="3200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792956"/>
            <a:ext cx="8229600" cy="5272088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Багаторічний досвід роботи в школі дає мені підстави стверджувати, що всіх дітей навчити однаково неможливо, бо добре відомо, що всі люди різні. Діти приходять в школу з різними задатками, які з роками розвиваються в різноманітні здібності, нахилами та вподобаннями.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Місія вчителя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загубити  жодної дитини, дати кожній можливість розкрити все краще, закладене природою, сім’єю, школою.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7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96950" y="908720"/>
            <a:ext cx="7150100" cy="467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цього вчитель повинен знати кожного учня, цікавитися ним, як особистістю, організовувати роботу учнів на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так, щоб кожному учневі були створені сприятливі умови для виховання й навчання, залежно від його розумових здібностей, фізичного здоров’я та рівня розвитку.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1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836712"/>
            <a:ext cx="7000875" cy="3444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принцип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добором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8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00112" y="836712"/>
            <a:ext cx="7343775" cy="4954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умов,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розвивався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формувався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3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8229600" cy="4676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зацікавилися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раджу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собою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вести за ним психолого-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учитель: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548680"/>
            <a:ext cx="7632700" cy="52562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систематично,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кожному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уникаючи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уроку.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Уміло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одночасній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Передбачати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Добирати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поступовим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зменшувати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слабших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парної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Добирати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полегшують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перевірці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контролем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самоперевірку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взаємодопомогу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взаємооцінкою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самооцінкою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3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084676" cy="108012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Практично </a:t>
            </a:r>
            <a:r>
              <a:rPr lang="ru-RU" dirty="0" err="1" smtClean="0"/>
              <a:t>роблю</a:t>
            </a:r>
            <a:r>
              <a:rPr lang="ru-RU" dirty="0" smtClean="0"/>
              <a:t> так: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337612" cy="453345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Даю право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самовизначитися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2.Робочі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формую за результатами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сама,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натякаючи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кмітливість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даю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підгрупам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настроєм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0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440</TotalTime>
  <Words>1153</Words>
  <Application>Microsoft Office PowerPoint</Application>
  <PresentationFormat>Екран (4:3)</PresentationFormat>
  <Paragraphs>139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Натуральные материалы</vt:lpstr>
      <vt:lpstr>Диференційоване навчання молодших школярів</vt:lpstr>
      <vt:lpstr>Мета диференційованих завдань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Практично роблю так:     </vt:lpstr>
      <vt:lpstr>Підбираючи завдання для кожної з груп, я розподіляю їх за певними ознаками:</vt:lpstr>
      <vt:lpstr>Різні за складністю завдання різним групам </vt:lpstr>
      <vt:lpstr>Форми і методи навчальної роботи</vt:lpstr>
      <vt:lpstr>Презентація PowerPoint</vt:lpstr>
      <vt:lpstr>Українська мова</vt:lpstr>
      <vt:lpstr>Математика</vt:lpstr>
      <vt:lpstr>                       Робота в парах                           </vt:lpstr>
      <vt:lpstr>Групова робота</vt:lpstr>
      <vt:lpstr>           </vt:lpstr>
      <vt:lpstr>«Я досліджую світ»</vt:lpstr>
      <vt:lpstr>Домашня робота - особливий вид самостійної роботи</vt:lpstr>
      <vt:lpstr>Проектна робота</vt:lpstr>
      <vt:lpstr>Проект «Мої домашні улюбленці”</vt:lpstr>
      <vt:lpstr>Проект «Мої домашні улюбленці”</vt:lpstr>
      <vt:lpstr> Суть  диференційованого підходу не в тому,  щоб полегшити зміст матеріалу, а в знаходженні самостійного шляху , по якому учень повинен прийти до кінцевої мети –  до самостійного виконання завдання. 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Диференційоване навчання молодших школярів</dc:title>
  <dc:creator>user</dc:creator>
  <cp:lastModifiedBy>RePack by Diakov</cp:lastModifiedBy>
  <cp:revision>64</cp:revision>
  <dcterms:created xsi:type="dcterms:W3CDTF">2012-03-03T15:26:21Z</dcterms:created>
  <dcterms:modified xsi:type="dcterms:W3CDTF">2021-01-04T15:50:53Z</dcterms:modified>
</cp:coreProperties>
</file>