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02" r:id="rId4"/>
    <p:sldId id="301" r:id="rId5"/>
    <p:sldId id="303" r:id="rId6"/>
    <p:sldId id="304" r:id="rId7"/>
    <p:sldId id="288" r:id="rId8"/>
    <p:sldId id="283" r:id="rId9"/>
    <p:sldId id="289" r:id="rId10"/>
    <p:sldId id="290" r:id="rId11"/>
    <p:sldId id="291" r:id="rId12"/>
    <p:sldId id="292" r:id="rId13"/>
    <p:sldId id="293" r:id="rId14"/>
    <p:sldId id="264" r:id="rId15"/>
    <p:sldId id="284" r:id="rId16"/>
    <p:sldId id="257" r:id="rId17"/>
    <p:sldId id="294" r:id="rId18"/>
    <p:sldId id="306" r:id="rId19"/>
    <p:sldId id="273" r:id="rId20"/>
    <p:sldId id="297" r:id="rId21"/>
    <p:sldId id="296" r:id="rId22"/>
    <p:sldId id="295" r:id="rId23"/>
    <p:sldId id="300" r:id="rId24"/>
    <p:sldId id="299" r:id="rId25"/>
    <p:sldId id="298" r:id="rId26"/>
    <p:sldId id="305" r:id="rId27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9900"/>
    <a:srgbClr val="FEA80E"/>
    <a:srgbClr val="A631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9" d="100"/>
          <a:sy n="59" d="100"/>
        </p:scale>
        <p:origin x="-16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6553200"/>
            <a:ext cx="187427" cy="45719"/>
          </a:xfrm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533400"/>
            <a:ext cx="6477000" cy="1470025"/>
          </a:xfrm>
          <a:solidFill>
            <a:schemeClr val="bg1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600" b="1" i="1" u="sng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Портфоліо</a:t>
            </a:r>
            <a:endParaRPr lang="uk-UA" sz="6600" b="1" i="1" u="sng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133600"/>
            <a:ext cx="4876801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вчителя  </a:t>
            </a:r>
          </a:p>
          <a:p>
            <a:pPr algn="ctr"/>
            <a:r>
              <a:rPr lang="uk-UA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зарубіжної  літератури</a:t>
            </a: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3124200"/>
            <a:ext cx="6248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uk-UA" sz="6000" b="1" i="1" dirty="0" err="1" smtClean="0">
                <a:solidFill>
                  <a:schemeClr val="accent2">
                    <a:lumMod val="75000"/>
                  </a:schemeClr>
                </a:solidFill>
              </a:rPr>
              <a:t>Твардовської</a:t>
            </a:r>
            <a:r>
              <a:rPr lang="uk-UA" sz="6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6000" b="1" i="1" dirty="0" smtClean="0">
                <a:solidFill>
                  <a:schemeClr val="accent2">
                    <a:lumMod val="75000"/>
                  </a:schemeClr>
                </a:solidFill>
              </a:rPr>
              <a:t>Антоніни</a:t>
            </a:r>
          </a:p>
          <a:p>
            <a:pPr algn="ctr"/>
            <a:r>
              <a:rPr lang="uk-UA" sz="6000" b="1" i="1" dirty="0" err="1" smtClean="0">
                <a:solidFill>
                  <a:schemeClr val="accent2">
                    <a:lumMod val="75000"/>
                  </a:schemeClr>
                </a:solidFill>
              </a:rPr>
              <a:t>Францівни</a:t>
            </a:r>
            <a:endParaRPr lang="ru-RU" sz="6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</a:rPr>
              <a:t>Основні принципи роботи</a:t>
            </a:r>
            <a:r>
              <a:rPr lang="ru-RU" sz="5400" b="1" i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  <a:sym typeface="Arial" charset="0"/>
              </a:rPr>
              <a:t>  </a:t>
            </a:r>
            <a:br>
              <a:rPr lang="ru-RU" sz="5400" b="1" i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  <a:sym typeface="Arial" charset="0"/>
              </a:rPr>
            </a:br>
            <a:endParaRPr lang="ru-RU" sz="5400" b="1" i="1" dirty="0" smtClean="0">
              <a:solidFill>
                <a:srgbClr val="C00000"/>
              </a:solidFill>
            </a:endParaRPr>
          </a:p>
        </p:txBody>
      </p:sp>
      <p:sp>
        <p:nvSpPr>
          <p:cNvPr id="22531" name="Содержимое 5"/>
          <p:cNvSpPr>
            <a:spLocks noGrp="1"/>
          </p:cNvSpPr>
          <p:nvPr>
            <p:ph idx="1"/>
          </p:nvPr>
        </p:nvSpPr>
        <p:spPr>
          <a:xfrm>
            <a:off x="1285875" y="1643063"/>
            <a:ext cx="6429375" cy="3714750"/>
          </a:xfrm>
        </p:spPr>
        <p:txBody>
          <a:bodyPr/>
          <a:lstStyle/>
          <a:p>
            <a:pPr algn="ctr">
              <a:spcBef>
                <a:spcPct val="0"/>
              </a:spcBef>
              <a:buSzPct val="25000"/>
              <a:buFont typeface="Arial" charset="0"/>
              <a:buNone/>
            </a:pPr>
            <a:r>
              <a:rPr lang="ru-RU" sz="5400" b="1" smtClean="0">
                <a:solidFill>
                  <a:srgbClr val="403152"/>
                </a:solidFill>
                <a:latin typeface="Monotype Corsiva" pitchFamily="66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3600" b="1" smtClean="0"/>
          </a:p>
        </p:txBody>
      </p:sp>
      <p:sp>
        <p:nvSpPr>
          <p:cNvPr id="8" name="Shape 176"/>
          <p:cNvSpPr/>
          <p:nvPr/>
        </p:nvSpPr>
        <p:spPr>
          <a:xfrm>
            <a:off x="3240088" y="1125538"/>
            <a:ext cx="2484437" cy="9350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ru-RU" i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Доступність</a:t>
            </a:r>
            <a:endParaRPr lang="ru-RU" i="1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Shape 177"/>
          <p:cNvSpPr/>
          <p:nvPr/>
        </p:nvSpPr>
        <p:spPr>
          <a:xfrm>
            <a:off x="6335713" y="2168525"/>
            <a:ext cx="2016125" cy="1008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ru-RU" i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Наочність</a:t>
            </a:r>
          </a:p>
        </p:txBody>
      </p:sp>
      <p:sp>
        <p:nvSpPr>
          <p:cNvPr id="10" name="Shape 178"/>
          <p:cNvSpPr/>
          <p:nvPr/>
        </p:nvSpPr>
        <p:spPr>
          <a:xfrm>
            <a:off x="4859338" y="4471988"/>
            <a:ext cx="2592387" cy="10810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ru-RU" i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Наступність</a:t>
            </a:r>
            <a:endParaRPr lang="ru-RU" i="1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Shape 179"/>
          <p:cNvSpPr/>
          <p:nvPr/>
        </p:nvSpPr>
        <p:spPr>
          <a:xfrm>
            <a:off x="1223963" y="4473575"/>
            <a:ext cx="2736850" cy="1008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ru-RU" i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Індивідуальний</a:t>
            </a:r>
            <a:endParaRPr lang="ru-RU" i="1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ru-RU" i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підхід</a:t>
            </a:r>
            <a:endParaRPr lang="ru-RU" i="1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Shape 180"/>
          <p:cNvSpPr/>
          <p:nvPr/>
        </p:nvSpPr>
        <p:spPr>
          <a:xfrm>
            <a:off x="573088" y="2227263"/>
            <a:ext cx="2162175" cy="9858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ru-RU" i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Науковість</a:t>
            </a:r>
            <a:endParaRPr lang="ru-RU" i="1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035954">
            <a:off x="4302125" y="2006600"/>
            <a:ext cx="431800" cy="539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477837">
            <a:off x="6153150" y="2809875"/>
            <a:ext cx="382588" cy="5032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075330">
            <a:off x="5732463" y="3951288"/>
            <a:ext cx="395287" cy="54927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165836">
            <a:off x="2798763" y="3851275"/>
            <a:ext cx="433387" cy="6731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7345535">
            <a:off x="2451894" y="2983707"/>
            <a:ext cx="466725" cy="344487"/>
          </a:xfrm>
          <a:prstGeom prst="downArrow">
            <a:avLst>
              <a:gd name="adj1" fmla="val 54476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Shape 175"/>
          <p:cNvSpPr txBox="1">
            <a:spLocks/>
          </p:cNvSpPr>
          <p:nvPr/>
        </p:nvSpPr>
        <p:spPr>
          <a:xfrm>
            <a:off x="2844800" y="2492375"/>
            <a:ext cx="3419475" cy="1728788"/>
          </a:xfrm>
          <a:prstGeom prst="ellipse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/>
          <a:lstStyle/>
          <a:p>
            <a:pPr algn="ctr" fontAlgn="auto">
              <a:spcAft>
                <a:spcPts val="0"/>
              </a:spcAft>
              <a:buSzPct val="25000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НАВЧАННЯ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  <a:t/>
            </a:r>
            <a:br>
              <a:rPr lang="ru-RU" sz="54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</a:br>
            <a:r>
              <a:rPr lang="ru-RU" sz="54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  <a:t> </a:t>
            </a:r>
            <a:r>
              <a:rPr lang="ru-RU" sz="72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  <a:t/>
            </a:r>
            <a:br>
              <a:rPr lang="ru-RU" sz="72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</a:br>
            <a:endParaRPr lang="ru-RU" sz="7200" b="1" smtClean="0"/>
          </a:p>
        </p:txBody>
      </p:sp>
      <p:sp>
        <p:nvSpPr>
          <p:cNvPr id="23555" name="Содержимое 5"/>
          <p:cNvSpPr>
            <a:spLocks noGrp="1"/>
          </p:cNvSpPr>
          <p:nvPr>
            <p:ph idx="1"/>
          </p:nvPr>
        </p:nvSpPr>
        <p:spPr>
          <a:xfrm>
            <a:off x="1285875" y="1643063"/>
            <a:ext cx="6429375" cy="3714750"/>
          </a:xfrm>
        </p:spPr>
        <p:txBody>
          <a:bodyPr/>
          <a:lstStyle/>
          <a:p>
            <a:pPr algn="ctr">
              <a:spcBef>
                <a:spcPct val="0"/>
              </a:spcBef>
              <a:buSzPct val="25000"/>
              <a:buFont typeface="Arial" charset="0"/>
              <a:buNone/>
            </a:pPr>
            <a:r>
              <a:rPr lang="ru-RU" sz="5400" b="1" smtClean="0">
                <a:solidFill>
                  <a:srgbClr val="403152"/>
                </a:solidFill>
                <a:latin typeface="Monotype Corsiva" pitchFamily="66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3600" b="1" smtClean="0"/>
          </a:p>
        </p:txBody>
      </p:sp>
      <p:sp>
        <p:nvSpPr>
          <p:cNvPr id="8" name="Shape 200"/>
          <p:cNvSpPr>
            <a:spLocks/>
          </p:cNvSpPr>
          <p:nvPr/>
        </p:nvSpPr>
        <p:spPr bwMode="auto">
          <a:xfrm>
            <a:off x="2735263" y="2420938"/>
            <a:ext cx="3384550" cy="2160587"/>
          </a:xfrm>
          <a:prstGeom prst="horizontalScroll">
            <a:avLst>
              <a:gd name="adj" fmla="val 12500"/>
            </a:avLst>
          </a:prstGeom>
          <a:solidFill>
            <a:srgbClr val="D99593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endParaRPr lang="ru-RU" sz="800" b="1" i="1">
              <a:solidFill>
                <a:srgbClr val="C00000"/>
              </a:solidFill>
              <a:sym typeface="Arial" charset="0"/>
            </a:endParaRPr>
          </a:p>
          <a:p>
            <a:pPr algn="ctr">
              <a:buSzPct val="25000"/>
            </a:pPr>
            <a:r>
              <a:rPr lang="ru-RU" sz="2400" b="1" i="1">
                <a:solidFill>
                  <a:srgbClr val="C00000"/>
                </a:solidFill>
                <a:sym typeface="Arial" charset="0"/>
              </a:rPr>
              <a:t>Ніколи не зупиняйся на   досягнутому.</a:t>
            </a:r>
          </a:p>
          <a:p>
            <a:endParaRPr lang="ru-RU" sz="1200">
              <a:solidFill>
                <a:srgbClr val="4A452A"/>
              </a:solidFill>
              <a:latin typeface="Calibri" pitchFamily="34" charset="0"/>
            </a:endParaRPr>
          </a:p>
        </p:txBody>
      </p:sp>
      <p:sp>
        <p:nvSpPr>
          <p:cNvPr id="9" name="Shape 197"/>
          <p:cNvSpPr>
            <a:spLocks noChangeArrowheads="1"/>
          </p:cNvSpPr>
          <p:nvPr/>
        </p:nvSpPr>
        <p:spPr bwMode="auto">
          <a:xfrm>
            <a:off x="777875" y="1052513"/>
            <a:ext cx="2857500" cy="1785937"/>
          </a:xfrm>
          <a:prstGeom prst="horizontalScroll">
            <a:avLst>
              <a:gd name="adj" fmla="val 12500"/>
            </a:avLst>
          </a:prstGeom>
          <a:solidFill>
            <a:srgbClr val="D99593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b="1" dirty="0" err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Пам'ятай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  <a:sym typeface="Arial" charset="0"/>
              </a:rPr>
              <a:t>:          "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Навчити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  <a:sym typeface="Arial" charset="0"/>
              </a:rPr>
              <a:t> 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неможливо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  <a:sym typeface="Arial" charset="0"/>
              </a:rPr>
              <a:t>,             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навчитися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  <a:sym typeface="Arial" charset="0"/>
              </a:rPr>
              <a:t> -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можна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  <a:sym typeface="Arial" charset="0"/>
              </a:rPr>
              <a:t>".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0" name="Shape 196"/>
          <p:cNvSpPr>
            <a:spLocks noChangeArrowheads="1"/>
          </p:cNvSpPr>
          <p:nvPr/>
        </p:nvSpPr>
        <p:spPr bwMode="auto">
          <a:xfrm>
            <a:off x="5472113" y="981075"/>
            <a:ext cx="2714625" cy="1785938"/>
          </a:xfrm>
          <a:prstGeom prst="horizontalScroll">
            <a:avLst>
              <a:gd name="adj" fmla="val 12500"/>
            </a:avLst>
          </a:prstGeom>
          <a:solidFill>
            <a:srgbClr val="D99593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b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Поганий учитель надає істину,</a:t>
            </a:r>
          </a:p>
          <a:p>
            <a:pPr algn="ctr">
              <a:buSzPct val="25000"/>
            </a:pPr>
            <a:r>
              <a:rPr lang="ru-RU" b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 хороший вчить, як її знайти.</a:t>
            </a:r>
          </a:p>
        </p:txBody>
      </p:sp>
      <p:sp>
        <p:nvSpPr>
          <p:cNvPr id="11" name="Shape 198"/>
          <p:cNvSpPr>
            <a:spLocks noChangeArrowheads="1"/>
          </p:cNvSpPr>
          <p:nvPr/>
        </p:nvSpPr>
        <p:spPr bwMode="auto">
          <a:xfrm>
            <a:off x="920750" y="4329113"/>
            <a:ext cx="2571750" cy="1714500"/>
          </a:xfrm>
          <a:prstGeom prst="horizontalScroll">
            <a:avLst>
              <a:gd name="adj" fmla="val 12500"/>
            </a:avLst>
          </a:prstGeom>
          <a:solidFill>
            <a:srgbClr val="D99593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b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Не шкодь душевному та фізичному здоров'ю дитини!</a:t>
            </a:r>
          </a:p>
        </p:txBody>
      </p:sp>
      <p:sp>
        <p:nvSpPr>
          <p:cNvPr id="12" name="Shape 199"/>
          <p:cNvSpPr>
            <a:spLocks noChangeArrowheads="1"/>
          </p:cNvSpPr>
          <p:nvPr/>
        </p:nvSpPr>
        <p:spPr bwMode="auto">
          <a:xfrm>
            <a:off x="5508625" y="4179888"/>
            <a:ext cx="2643188" cy="1770062"/>
          </a:xfrm>
          <a:prstGeom prst="horizontalScroll">
            <a:avLst>
              <a:gd name="adj" fmla="val 12500"/>
            </a:avLst>
          </a:prstGeom>
          <a:solidFill>
            <a:srgbClr val="D99593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b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Пов'язуй знання </a:t>
            </a:r>
          </a:p>
          <a:p>
            <a:pPr algn="ctr">
              <a:buSzPct val="25000"/>
            </a:pPr>
            <a:r>
              <a:rPr lang="ru-RU" b="1">
                <a:solidFill>
                  <a:srgbClr val="0000FF"/>
                </a:solidFill>
                <a:latin typeface="Calibri" pitchFamily="34" charset="0"/>
                <a:sym typeface="Arial" charset="0"/>
              </a:rPr>
              <a:t>з умінням та особистим досвідом.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21431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rgbClr val="C00000"/>
                </a:solidFill>
                <a:latin typeface="Calibri" pitchFamily="34" charset="0"/>
              </a:rPr>
              <a:t>Основні правила роботи</a:t>
            </a:r>
            <a:endParaRPr lang="ru-RU" sz="5400" b="1" i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sz="54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  <a:t/>
            </a:r>
            <a:br>
              <a:rPr lang="ru-RU" sz="54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</a:br>
            <a:r>
              <a:rPr lang="ru-RU" sz="54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  <a:t> </a:t>
            </a:r>
            <a:r>
              <a:rPr lang="ru-RU" sz="72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  <a:t/>
            </a:r>
            <a:br>
              <a:rPr lang="ru-RU" sz="72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</a:br>
            <a:endParaRPr lang="ru-RU" sz="7200" b="1" smtClean="0"/>
          </a:p>
        </p:txBody>
      </p:sp>
      <p:sp>
        <p:nvSpPr>
          <p:cNvPr id="24579" name="Содержимое 5"/>
          <p:cNvSpPr>
            <a:spLocks noGrp="1"/>
          </p:cNvSpPr>
          <p:nvPr>
            <p:ph idx="1"/>
          </p:nvPr>
        </p:nvSpPr>
        <p:spPr>
          <a:xfrm>
            <a:off x="1285875" y="1643063"/>
            <a:ext cx="6429375" cy="3714750"/>
          </a:xfrm>
        </p:spPr>
        <p:txBody>
          <a:bodyPr/>
          <a:lstStyle/>
          <a:p>
            <a:pPr algn="ctr">
              <a:spcBef>
                <a:spcPct val="0"/>
              </a:spcBef>
              <a:buSzPct val="25000"/>
              <a:buFont typeface="Arial" charset="0"/>
              <a:buNone/>
            </a:pPr>
            <a:r>
              <a:rPr lang="ru-RU" sz="5400" b="1" smtClean="0">
                <a:solidFill>
                  <a:srgbClr val="403152"/>
                </a:solidFill>
                <a:latin typeface="Monotype Corsiva" pitchFamily="66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3600" b="1" smtClean="0"/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6084888" y="3429000"/>
            <a:ext cx="2863850" cy="1584325"/>
          </a:xfrm>
          <a:prstGeom prst="ellipse">
            <a:avLst/>
          </a:prstGeom>
          <a:solidFill>
            <a:srgbClr val="E0A07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 УРОК УЗАГАЛЬНЕННЯ ТА СИСТЕМАТИЗАЦІЇ ЗНАНЬ</a:t>
            </a:r>
            <a:endParaRPr lang="ru-RU" sz="1600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3135313" y="3071813"/>
            <a:ext cx="2214562" cy="714375"/>
          </a:xfrm>
          <a:prstGeom prst="ellipse">
            <a:avLst/>
          </a:prstGeom>
          <a:solidFill>
            <a:srgbClr val="83BBC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 УРОК - ДІАЛОГ</a:t>
            </a:r>
            <a:endParaRPr lang="ru-RU" sz="1600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4243388" y="4540250"/>
            <a:ext cx="2105025" cy="85725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2000">
                <a:latin typeface="Calibri" pitchFamily="34" charset="0"/>
              </a:rPr>
              <a:t> УРОК -ПРИГОДА</a:t>
            </a:r>
            <a:endParaRPr lang="ru-RU" sz="2000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306388" y="4541838"/>
            <a:ext cx="3113087" cy="1157287"/>
          </a:xfrm>
          <a:prstGeom prst="ellipse">
            <a:avLst/>
          </a:prstGeom>
          <a:solidFill>
            <a:srgbClr val="C7C7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2000">
                <a:latin typeface="Calibri" pitchFamily="34" charset="0"/>
              </a:rPr>
              <a:t> УРОК - ДОСЛІДЖЕННЯ</a:t>
            </a:r>
            <a:endParaRPr lang="ru-RU" sz="2000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0" y="2000250"/>
            <a:ext cx="2643188" cy="1143000"/>
          </a:xfrm>
          <a:prstGeom prst="ellipse">
            <a:avLst/>
          </a:prstGeom>
          <a:solidFill>
            <a:srgbClr val="C990C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/>
              <a:t>УРОК - ПРЕЗЕНТАЦІЯ</a:t>
            </a:r>
            <a:endParaRPr lang="ru-RU" sz="1600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6799263" y="1714500"/>
            <a:ext cx="2214562" cy="1000125"/>
          </a:xfrm>
          <a:prstGeom prst="ellipse">
            <a:avLst/>
          </a:prstGeom>
          <a:solidFill>
            <a:srgbClr val="B6B7D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УРОК - ПОДОРОЖ</a:t>
            </a:r>
            <a:endParaRPr lang="ru-RU" sz="1600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857375" y="214313"/>
            <a:ext cx="5429250" cy="1500187"/>
          </a:xfrm>
          <a:prstGeom prst="ellipse">
            <a:avLst/>
          </a:prstGeom>
          <a:solidFill>
            <a:srgbClr val="E0A07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2800" b="1" i="1">
                <a:solidFill>
                  <a:srgbClr val="C00000"/>
                </a:solidFill>
                <a:latin typeface="Calibri" pitchFamily="34" charset="0"/>
              </a:rPr>
              <a:t>Види уроків,</a:t>
            </a:r>
          </a:p>
          <a:p>
            <a:pPr algn="ctr"/>
            <a:r>
              <a:rPr lang="uk-UA" sz="2800" b="1" i="1">
                <a:solidFill>
                  <a:srgbClr val="C00000"/>
                </a:solidFill>
                <a:latin typeface="Calibri" pitchFamily="34" charset="0"/>
              </a:rPr>
              <a:t> які застосовую у своїй роботі</a:t>
            </a:r>
            <a:endParaRPr lang="ru-RU" sz="2800" b="1" i="1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4587" name="AutoShape 10"/>
          <p:cNvCxnSpPr>
            <a:cxnSpLocks noChangeShapeType="1"/>
            <a:endCxn id="1030" idx="7"/>
          </p:cNvCxnSpPr>
          <p:nvPr/>
        </p:nvCxnSpPr>
        <p:spPr bwMode="auto">
          <a:xfrm flipH="1">
            <a:off x="2255838" y="1643063"/>
            <a:ext cx="601662" cy="5238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588" name="AutoShape 11"/>
          <p:cNvCxnSpPr>
            <a:cxnSpLocks noChangeShapeType="1"/>
          </p:cNvCxnSpPr>
          <p:nvPr/>
        </p:nvCxnSpPr>
        <p:spPr bwMode="auto">
          <a:xfrm>
            <a:off x="4429125" y="1857375"/>
            <a:ext cx="0" cy="1214438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589" name="AutoShape 12"/>
          <p:cNvCxnSpPr>
            <a:cxnSpLocks noChangeShapeType="1"/>
          </p:cNvCxnSpPr>
          <p:nvPr/>
        </p:nvCxnSpPr>
        <p:spPr bwMode="auto">
          <a:xfrm>
            <a:off x="6357938" y="1643063"/>
            <a:ext cx="590550" cy="357187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590" name="AutoShape 13"/>
          <p:cNvCxnSpPr>
            <a:cxnSpLocks noChangeShapeType="1"/>
          </p:cNvCxnSpPr>
          <p:nvPr/>
        </p:nvCxnSpPr>
        <p:spPr bwMode="auto">
          <a:xfrm flipH="1">
            <a:off x="1704975" y="1820863"/>
            <a:ext cx="1714500" cy="27209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591" name="AutoShape 14"/>
          <p:cNvCxnSpPr>
            <a:cxnSpLocks noChangeShapeType="1"/>
          </p:cNvCxnSpPr>
          <p:nvPr/>
        </p:nvCxnSpPr>
        <p:spPr bwMode="auto">
          <a:xfrm>
            <a:off x="5815013" y="1714500"/>
            <a:ext cx="1471612" cy="17145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592" name="AutoShape 16"/>
          <p:cNvCxnSpPr>
            <a:cxnSpLocks noChangeShapeType="1"/>
          </p:cNvCxnSpPr>
          <p:nvPr/>
        </p:nvCxnSpPr>
        <p:spPr bwMode="auto">
          <a:xfrm rot="16200000" flipH="1">
            <a:off x="4250532" y="3107531"/>
            <a:ext cx="2857500" cy="71437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sz="54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  <a:t/>
            </a:r>
            <a:br>
              <a:rPr lang="ru-RU" sz="54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</a:br>
            <a:r>
              <a:rPr lang="ru-RU" sz="54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  <a:t> </a:t>
            </a:r>
            <a:r>
              <a:rPr lang="ru-RU" sz="72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  <a:t/>
            </a:r>
            <a:br>
              <a:rPr lang="ru-RU" sz="7200" b="1" i="1" smtClean="0">
                <a:solidFill>
                  <a:srgbClr val="520402"/>
                </a:solidFill>
                <a:latin typeface="Bookman Old Style" pitchFamily="18" charset="0"/>
                <a:cs typeface="Arial" charset="0"/>
                <a:sym typeface="Arial" charset="0"/>
              </a:rPr>
            </a:br>
            <a:endParaRPr lang="ru-RU" sz="7200" b="1" smtClean="0"/>
          </a:p>
        </p:txBody>
      </p:sp>
      <p:sp>
        <p:nvSpPr>
          <p:cNvPr id="25603" name="Содержимое 5"/>
          <p:cNvSpPr>
            <a:spLocks noGrp="1"/>
          </p:cNvSpPr>
          <p:nvPr>
            <p:ph idx="1"/>
          </p:nvPr>
        </p:nvSpPr>
        <p:spPr>
          <a:xfrm>
            <a:off x="1285875" y="1643063"/>
            <a:ext cx="6429375" cy="3714750"/>
          </a:xfrm>
        </p:spPr>
        <p:txBody>
          <a:bodyPr/>
          <a:lstStyle/>
          <a:p>
            <a:pPr algn="ctr">
              <a:spcBef>
                <a:spcPct val="0"/>
              </a:spcBef>
              <a:buSzPct val="25000"/>
              <a:buFont typeface="Arial" charset="0"/>
              <a:buNone/>
            </a:pPr>
            <a:r>
              <a:rPr lang="ru-RU" sz="5400" b="1" smtClean="0">
                <a:solidFill>
                  <a:srgbClr val="403152"/>
                </a:solidFill>
                <a:latin typeface="Monotype Corsiva" pitchFamily="66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3600" b="1" smtClean="0"/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6372225" y="2852738"/>
            <a:ext cx="2500313" cy="928687"/>
          </a:xfrm>
          <a:prstGeom prst="ellipse">
            <a:avLst/>
          </a:prstGeom>
          <a:solidFill>
            <a:srgbClr val="E0A07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Робота в малих творчих групах</a:t>
            </a:r>
            <a:endParaRPr lang="ru-RU" sz="1600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3286125" y="3500438"/>
            <a:ext cx="2214563" cy="1143000"/>
          </a:xfrm>
          <a:prstGeom prst="ellipse">
            <a:avLst/>
          </a:prstGeom>
          <a:solidFill>
            <a:srgbClr val="83BBC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Метод мозкового штурму</a:t>
            </a:r>
            <a:endParaRPr lang="ru-RU" sz="1600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835150" y="5589588"/>
            <a:ext cx="2449513" cy="85725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2000">
                <a:latin typeface="Calibri" pitchFamily="34" charset="0"/>
              </a:rPr>
              <a:t>Проблемне питання</a:t>
            </a:r>
            <a:endParaRPr lang="ru-RU" sz="2000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 rot="-790160">
            <a:off x="958850" y="2797175"/>
            <a:ext cx="1625600" cy="909638"/>
          </a:xfrm>
          <a:prstGeom prst="ellipse">
            <a:avLst/>
          </a:prstGeom>
          <a:solidFill>
            <a:srgbClr val="C7C7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2000">
                <a:latin typeface="Calibri" pitchFamily="34" charset="0"/>
              </a:rPr>
              <a:t>Рольова гра</a:t>
            </a:r>
            <a:endParaRPr lang="ru-RU" sz="2000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23850" y="1196975"/>
            <a:ext cx="2160588" cy="1500188"/>
          </a:xfrm>
          <a:prstGeom prst="ellipse">
            <a:avLst/>
          </a:prstGeom>
          <a:solidFill>
            <a:srgbClr val="C990C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Виконання творчих, пізнавальних завдань</a:t>
            </a:r>
            <a:endParaRPr lang="ru-RU" sz="1600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6715125" y="1643063"/>
            <a:ext cx="1528763" cy="571500"/>
          </a:xfrm>
          <a:prstGeom prst="ellipse">
            <a:avLst/>
          </a:prstGeom>
          <a:solidFill>
            <a:srgbClr val="B6B7D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Контроль</a:t>
            </a:r>
            <a:endParaRPr lang="ru-RU" sz="1600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857375" y="214313"/>
            <a:ext cx="5429250" cy="1500187"/>
          </a:xfrm>
          <a:prstGeom prst="ellipse">
            <a:avLst/>
          </a:prstGeom>
          <a:solidFill>
            <a:srgbClr val="E0A07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2800">
                <a:latin typeface="Calibri" pitchFamily="34" charset="0"/>
              </a:rPr>
              <a:t>Найрезультативніші методи та прийоми роботи:</a:t>
            </a:r>
            <a:endParaRPr lang="ru-RU" sz="2800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 rot="-223666">
            <a:off x="4787900" y="5013325"/>
            <a:ext cx="1774825" cy="1152525"/>
          </a:xfrm>
          <a:prstGeom prst="ellipse">
            <a:avLst/>
          </a:prstGeom>
          <a:solidFill>
            <a:srgbClr val="DBB5D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Аналіз художніх творів</a:t>
            </a:r>
            <a:endParaRPr lang="ru-RU" sz="1600"/>
          </a:p>
        </p:txBody>
      </p:sp>
      <p:cxnSp>
        <p:nvCxnSpPr>
          <p:cNvPr id="25612" name="AutoShape 10"/>
          <p:cNvCxnSpPr>
            <a:cxnSpLocks noChangeShapeType="1"/>
          </p:cNvCxnSpPr>
          <p:nvPr/>
        </p:nvCxnSpPr>
        <p:spPr bwMode="auto">
          <a:xfrm rot="10800000" flipV="1">
            <a:off x="2428875" y="1643063"/>
            <a:ext cx="428625" cy="1428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613" name="AutoShape 11"/>
          <p:cNvCxnSpPr>
            <a:cxnSpLocks noChangeShapeType="1"/>
            <a:endCxn id="1027" idx="0"/>
          </p:cNvCxnSpPr>
          <p:nvPr/>
        </p:nvCxnSpPr>
        <p:spPr bwMode="auto">
          <a:xfrm flipH="1">
            <a:off x="4392613" y="1857375"/>
            <a:ext cx="36512" cy="1643063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614" name="AutoShape 12"/>
          <p:cNvCxnSpPr>
            <a:cxnSpLocks noChangeShapeType="1"/>
          </p:cNvCxnSpPr>
          <p:nvPr/>
        </p:nvCxnSpPr>
        <p:spPr bwMode="auto">
          <a:xfrm>
            <a:off x="6357938" y="1643063"/>
            <a:ext cx="333375" cy="2286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615" name="AutoShape 13"/>
          <p:cNvCxnSpPr>
            <a:cxnSpLocks noChangeShapeType="1"/>
          </p:cNvCxnSpPr>
          <p:nvPr/>
        </p:nvCxnSpPr>
        <p:spPr bwMode="auto">
          <a:xfrm flipH="1">
            <a:off x="2643188" y="2071688"/>
            <a:ext cx="542925" cy="6762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616" name="AutoShape 14"/>
          <p:cNvCxnSpPr>
            <a:cxnSpLocks noChangeShapeType="1"/>
          </p:cNvCxnSpPr>
          <p:nvPr/>
        </p:nvCxnSpPr>
        <p:spPr bwMode="auto">
          <a:xfrm>
            <a:off x="5857875" y="1785938"/>
            <a:ext cx="857250" cy="11811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617" name="AutoShape 15"/>
          <p:cNvCxnSpPr>
            <a:cxnSpLocks noChangeShapeType="1"/>
          </p:cNvCxnSpPr>
          <p:nvPr/>
        </p:nvCxnSpPr>
        <p:spPr bwMode="auto">
          <a:xfrm flipH="1">
            <a:off x="2857500" y="1757363"/>
            <a:ext cx="777875" cy="3738562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618" name="AutoShape 16"/>
          <p:cNvCxnSpPr>
            <a:cxnSpLocks noChangeShapeType="1"/>
          </p:cNvCxnSpPr>
          <p:nvPr/>
        </p:nvCxnSpPr>
        <p:spPr bwMode="auto">
          <a:xfrm>
            <a:off x="5429250" y="1785938"/>
            <a:ext cx="352425" cy="321945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372225" y="4292600"/>
            <a:ext cx="2214563" cy="1143000"/>
          </a:xfrm>
          <a:prstGeom prst="ellipse">
            <a:avLst/>
          </a:prstGeom>
          <a:solidFill>
            <a:srgbClr val="83BBC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Урок-концерт</a:t>
            </a:r>
            <a:endParaRPr lang="ru-RU" sz="1600"/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57188" y="4071938"/>
            <a:ext cx="2214562" cy="1143000"/>
          </a:xfrm>
          <a:prstGeom prst="ellipse">
            <a:avLst/>
          </a:prstGeom>
          <a:solidFill>
            <a:srgbClr val="83BBC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>
                <a:latin typeface="Calibri" pitchFamily="34" charset="0"/>
              </a:rPr>
              <a:t>Урок – “літературне кафе”</a:t>
            </a:r>
            <a:endParaRPr lang="ru-RU" sz="1600"/>
          </a:p>
        </p:txBody>
      </p:sp>
      <p:cxnSp>
        <p:nvCxnSpPr>
          <p:cNvPr id="25621" name="AutoShape 11"/>
          <p:cNvCxnSpPr>
            <a:cxnSpLocks noChangeShapeType="1"/>
            <a:endCxn id="21" idx="7"/>
          </p:cNvCxnSpPr>
          <p:nvPr/>
        </p:nvCxnSpPr>
        <p:spPr bwMode="auto">
          <a:xfrm rot="5400000">
            <a:off x="1647826" y="2528887"/>
            <a:ext cx="2309812" cy="1109663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622" name="AutoShape 11"/>
          <p:cNvCxnSpPr>
            <a:cxnSpLocks noChangeShapeType="1"/>
          </p:cNvCxnSpPr>
          <p:nvPr/>
        </p:nvCxnSpPr>
        <p:spPr bwMode="auto">
          <a:xfrm rot="16200000" flipH="1">
            <a:off x="4822032" y="2678906"/>
            <a:ext cx="2643188" cy="100012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695700" y="2209800"/>
            <a:ext cx="2971800" cy="1597152"/>
          </a:xfrm>
          <a:prstGeom prst="flowChartMulti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нестандартні </a:t>
            </a:r>
            <a:r>
              <a:rPr lang="uk-UA" dirty="0" smtClean="0"/>
              <a:t>уроки:</a:t>
            </a:r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4964033" y="1202823"/>
            <a:ext cx="267775" cy="946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ыгнутая вниз стрелка 4"/>
          <p:cNvSpPr/>
          <p:nvPr/>
        </p:nvSpPr>
        <p:spPr>
          <a:xfrm rot="19348888">
            <a:off x="6818356" y="2270506"/>
            <a:ext cx="1221706" cy="6837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4410488">
            <a:off x="2343437" y="2638233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3329940" y="380695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1436624">
            <a:off x="5299649" y="3710756"/>
            <a:ext cx="304800" cy="1662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нутый угол 10"/>
          <p:cNvSpPr/>
          <p:nvPr/>
        </p:nvSpPr>
        <p:spPr>
          <a:xfrm>
            <a:off x="3962400" y="55029"/>
            <a:ext cx="2133600" cy="1025497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урок-презентація (</a:t>
            </a:r>
            <a:r>
              <a:rPr lang="uk-UA" dirty="0" smtClean="0"/>
              <a:t>вчителя </a:t>
            </a:r>
            <a:r>
              <a:rPr lang="uk-UA" dirty="0"/>
              <a:t>або учнів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1295400" y="1230705"/>
            <a:ext cx="2331720" cy="1147985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урок-мрія</a:t>
            </a:r>
            <a:endParaRPr lang="uk-UA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6553200" y="838200"/>
            <a:ext cx="2215889" cy="1098953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урок-театр 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2552700" y="5016096"/>
            <a:ext cx="2286000" cy="1072896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 скарг та пропозицій 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4964033" y="5410200"/>
            <a:ext cx="2120163" cy="1219200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 “літературна майстерня”;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 rot="19899147">
            <a:off x="6004796" y="3622842"/>
            <a:ext cx="731520" cy="16500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6934200" y="3719515"/>
            <a:ext cx="1984768" cy="1057499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 “літературна </a:t>
            </a:r>
            <a:r>
              <a:rPr lang="uk-UA" dirty="0" err="1"/>
              <a:t>пам’ять”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889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04800"/>
            <a:ext cx="8077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Моя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життєва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позиція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err="1" smtClean="0"/>
              <a:t>Котрий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рік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навчаю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дітей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щоразу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навчаюся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від</a:t>
            </a:r>
            <a:r>
              <a:rPr lang="ru-RU" sz="2800" i="1" dirty="0" smtClean="0"/>
              <a:t> них сама. Тому </a:t>
            </a:r>
            <a:r>
              <a:rPr lang="ru-RU" sz="2800" i="1" dirty="0" err="1" smtClean="0"/>
              <a:t>успіх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своєї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педагогічної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праці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вбачаю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постійному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спілкуванні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дітьми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взаємній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любові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вчителя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учня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вмінні</a:t>
            </a:r>
            <a:r>
              <a:rPr lang="ru-RU" sz="2800" i="1" dirty="0" smtClean="0"/>
              <a:t> “ </a:t>
            </a:r>
            <a:r>
              <a:rPr lang="ru-RU" sz="2800" i="1" dirty="0" err="1" smtClean="0"/>
              <a:t>запалити</a:t>
            </a:r>
            <a:r>
              <a:rPr lang="ru-RU" sz="2800" i="1" dirty="0" smtClean="0"/>
              <a:t>” </a:t>
            </a:r>
            <a:r>
              <a:rPr lang="ru-RU" sz="2800" i="1" dirty="0" err="1" smtClean="0"/>
              <a:t>дітей</a:t>
            </a:r>
            <a:r>
              <a:rPr lang="ru-RU" sz="2800" i="1" dirty="0" smtClean="0"/>
              <a:t> до </a:t>
            </a:r>
            <a:r>
              <a:rPr lang="ru-RU" sz="2800" i="1" dirty="0" err="1" smtClean="0"/>
              <a:t>роботи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Вміння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знаходити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обдарованих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здібних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дітей</a:t>
            </a:r>
            <a:r>
              <a:rPr lang="ru-RU" sz="2800" i="1" dirty="0" smtClean="0"/>
              <a:t>, талант, </a:t>
            </a:r>
            <a:r>
              <a:rPr lang="ru-RU" sz="2800" i="1" dirty="0" err="1" smtClean="0"/>
              <a:t>вміння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їх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вирощувати</a:t>
            </a:r>
            <a:r>
              <a:rPr lang="ru-RU" sz="2800" i="1" dirty="0" smtClean="0"/>
              <a:t> –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мистецтво</a:t>
            </a:r>
            <a:r>
              <a:rPr lang="ru-RU" sz="2800" i="1" dirty="0" smtClean="0"/>
              <a:t>. Але </a:t>
            </a:r>
            <a:r>
              <a:rPr lang="ru-RU" sz="2800" i="1" dirty="0" err="1" smtClean="0"/>
              <a:t>найважливішим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любов</a:t>
            </a:r>
            <a:r>
              <a:rPr lang="ru-RU" sz="2800" i="1" dirty="0" smtClean="0"/>
              <a:t> до </a:t>
            </a:r>
            <a:r>
              <a:rPr lang="ru-RU" sz="2800" i="1" dirty="0" err="1" smtClean="0"/>
              <a:t>дитини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Найвища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цінність</a:t>
            </a:r>
            <a:r>
              <a:rPr lang="ru-RU" sz="2800" i="1" dirty="0" smtClean="0"/>
              <a:t> – </a:t>
            </a:r>
            <a:r>
              <a:rPr lang="ru-RU" sz="2800" i="1" dirty="0" err="1" smtClean="0"/>
              <a:t>особистість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учня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ставлю перед собою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676400"/>
            <a:ext cx="8382000" cy="49958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Високий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професіоналізм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юбов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та повага до дітей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орядність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остійне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самовдосконалення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ивчення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передового педагогічного досвіду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ерш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ніж вимагати від інших, робити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самооцінку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системи заохочування учнів до творчої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сприятливих умов навчання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учневі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Бачити в учнях усе найкраще і стимулювати їх до творчої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Переконати учнів що без навчання неможливо стати ЛЮДИНОЮ, що навчання – це робота, яка починається в школі і закінчується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вдома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Не навчати всьому одразу, а допомогти учням учитися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Учень має зрозуміти, що оцінка – фактор суб'єктивний, а вміння мислити – путівка у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творче,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цікаве плідне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майбутнє</a:t>
            </a:r>
          </a:p>
          <a:p>
            <a:pPr>
              <a:lnSpc>
                <a:spcPct val="120000"/>
              </a:lnSpc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6323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smtClean="0">
                <a:latin typeface="Bookman Old Style" pitchFamily="18" charset="0"/>
              </a:rPr>
              <a:t> </a:t>
            </a:r>
            <a:endParaRPr lang="ru-RU" sz="7200" b="1" smtClean="0"/>
          </a:p>
        </p:txBody>
      </p:sp>
      <p:sp>
        <p:nvSpPr>
          <p:cNvPr id="34819" name="Содержимое 5"/>
          <p:cNvSpPr>
            <a:spLocks noGrp="1"/>
          </p:cNvSpPr>
          <p:nvPr>
            <p:ph idx="1"/>
          </p:nvPr>
        </p:nvSpPr>
        <p:spPr>
          <a:xfrm>
            <a:off x="3214688" y="642938"/>
            <a:ext cx="5572125" cy="5072062"/>
          </a:xfrm>
        </p:spPr>
        <p:txBody>
          <a:bodyPr/>
          <a:lstStyle/>
          <a:p>
            <a:pPr algn="ctr">
              <a:spcBef>
                <a:spcPct val="0"/>
              </a:spcBef>
              <a:buSzPct val="25000"/>
              <a:buFont typeface="Arial" charset="0"/>
              <a:buNone/>
            </a:pPr>
            <a:r>
              <a:rPr lang="ru-RU" sz="5400" b="1" smtClean="0">
                <a:latin typeface="Monotype Corsiva" pitchFamily="66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uk-UA" sz="4800" b="1" smtClean="0">
                <a:latin typeface="Monotype Corsiva" pitchFamily="66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3600" b="1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333375"/>
            <a:ext cx="8281987" cy="701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Рецепт </a:t>
            </a:r>
            <a:r>
              <a:rPr lang="ru-RU" sz="40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учительської</a:t>
            </a:r>
            <a:r>
              <a:rPr lang="ru-RU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молодості</a:t>
            </a:r>
            <a:r>
              <a:rPr lang="ru-RU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ru-RU" sz="4000"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1225550"/>
            <a:ext cx="7500938" cy="558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Систематично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вживайте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Бальзам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Коктейль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Каву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бадьорості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пунктуальності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Настій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терпимості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Екстракт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людяності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Приймайте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зранку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будете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молодими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4822" name="Picture 7" descr="голуб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412875"/>
            <a:ext cx="26431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304800" y="260648"/>
            <a:ext cx="8721970" cy="6336704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39" y="4869160"/>
            <a:ext cx="2294531" cy="193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9200" y="381000"/>
            <a:ext cx="7572126" cy="362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Народна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мудрість говорить:</a:t>
            </a:r>
          </a:p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«Якщо твої плани розраховані на рік, то сій хліб,</a:t>
            </a:r>
            <a:b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якщо твої плани розраховані на десятиріччя – посади дерево,</a:t>
            </a:r>
            <a:b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якщо твої  плани розраховані на віки – виховуй дітей»</a:t>
            </a:r>
            <a:b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Мої плани розраховані на віки.</a:t>
            </a:r>
            <a:b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І тому головним моїм завданням є:</a:t>
            </a:r>
          </a:p>
          <a:p>
            <a:pPr algn="ctr"/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навчання і виховання дітей -</a:t>
            </a:r>
            <a:r>
              <a:rPr lang="uk-UA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uk-UA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  <a:t>– </a:t>
            </a:r>
            <a:r>
              <a:rPr lang="uk-UA" sz="32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майбутнього нашої України</a:t>
            </a:r>
            <a:endParaRPr lang="uk-UA" sz="320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7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21211341">
            <a:off x="167697" y="269223"/>
            <a:ext cx="4970878" cy="350015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ертикальный свиток 3"/>
          <p:cNvSpPr/>
          <p:nvPr/>
        </p:nvSpPr>
        <p:spPr>
          <a:xfrm rot="640229">
            <a:off x="5029200" y="228600"/>
            <a:ext cx="4114800" cy="3200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76600" y="3396953"/>
            <a:ext cx="4370720" cy="3200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C:\Users\user\Desktop\Новая папка (31)\зображення_viber_2025-03-17_12-23-13-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4560">
            <a:off x="723155" y="946476"/>
            <a:ext cx="3889442" cy="2401731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31)\зображення_viber_2025-03-17_12-23-13-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2171">
            <a:off x="5483656" y="908576"/>
            <a:ext cx="3260184" cy="1860343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 (31)\зображення_viber_2025-03-17_12-23-13-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86200"/>
            <a:ext cx="3522892" cy="216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1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3643313" y="228600"/>
            <a:ext cx="5500687" cy="1771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Твардовська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Антоніна </a:t>
            </a:r>
            <a:b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Францівна</a:t>
            </a:r>
            <a:endParaRPr lang="ru-RU" sz="4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2143125"/>
            <a:ext cx="4752975" cy="4165600"/>
          </a:xfrm>
        </p:spPr>
        <p:txBody>
          <a:bodyPr>
            <a:normAutofit fontScale="92500"/>
          </a:bodyPr>
          <a:lstStyle/>
          <a:p>
            <a:pPr marL="914400" lvl="1" indent="-45720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27.10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.1960р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uk-UA" sz="2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Вчитель 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зарубіжної літератури.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400" b="1" u="sng" dirty="0" smtClean="0">
                <a:solidFill>
                  <a:srgbClr val="800000"/>
                </a:solidFill>
                <a:latin typeface="Times New Roman" pitchFamily="18" charset="0"/>
              </a:rPr>
              <a:t>Стаж роботи:</a:t>
            </a:r>
            <a:r>
              <a:rPr lang="uk-UA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33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роки</a:t>
            </a:r>
            <a:r>
              <a:rPr lang="uk-UA" sz="24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,   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4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категорія – </a:t>
            </a:r>
            <a:r>
              <a:rPr lang="uk-UA" sz="24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ІІ</a:t>
            </a:r>
            <a:r>
              <a:rPr lang="uk-UA" sz="24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400" b="1" u="sng" dirty="0" smtClean="0">
                <a:solidFill>
                  <a:srgbClr val="800000"/>
                </a:solidFill>
                <a:latin typeface="Times New Roman" pitchFamily="18" charset="0"/>
              </a:rPr>
              <a:t>Педагогічне кредо: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/>
              <a:t>"</a:t>
            </a:r>
            <a:r>
              <a:rPr lang="ru-RU" sz="2400" b="1" i="1" dirty="0" err="1" smtClean="0"/>
              <a:t>Вміння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знаходити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обдарованих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здібних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дітей</a:t>
            </a:r>
            <a:r>
              <a:rPr lang="ru-RU" sz="2400" b="1" i="1" dirty="0" smtClean="0"/>
              <a:t> - талант, </a:t>
            </a:r>
            <a:r>
              <a:rPr lang="ru-RU" sz="2400" b="1" i="1" dirty="0" err="1" smtClean="0"/>
              <a:t>вміння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вирощувати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мистецтво</a:t>
            </a:r>
            <a:r>
              <a:rPr lang="ru-RU" sz="2400" b="1" i="1" dirty="0" smtClean="0"/>
              <a:t>. Але </a:t>
            </a:r>
            <a:r>
              <a:rPr lang="ru-RU" sz="2400" b="1" i="1" dirty="0" err="1" smtClean="0"/>
              <a:t>найважливішим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любов</a:t>
            </a:r>
            <a:r>
              <a:rPr lang="ru-RU" sz="2400" b="1" i="1" dirty="0" smtClean="0"/>
              <a:t> до </a:t>
            </a:r>
            <a:r>
              <a:rPr lang="ru-RU" sz="2400" b="1" i="1" dirty="0" err="1" smtClean="0"/>
              <a:t>дитини</a:t>
            </a:r>
            <a:r>
              <a:rPr lang="ru-RU" sz="2400" b="1" i="1" dirty="0" smtClean="0"/>
              <a:t>!"</a:t>
            </a:r>
            <a:endParaRPr lang="ru-RU" sz="26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57200" y="3352800"/>
            <a:ext cx="388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u="sng" dirty="0">
                <a:solidFill>
                  <a:srgbClr val="990033"/>
                </a:solidFill>
                <a:latin typeface="Times New Roman" pitchFamily="18" charset="0"/>
              </a:rPr>
              <a:t>Життєве  кредо</a:t>
            </a:r>
            <a:r>
              <a:rPr lang="uk-UA" sz="2000" b="1" dirty="0">
                <a:solidFill>
                  <a:srgbClr val="990033"/>
                </a:solidFill>
                <a:latin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2000" b="1" i="1" dirty="0" smtClean="0"/>
              <a:t>"</a:t>
            </a:r>
            <a:r>
              <a:rPr lang="ru-RU" sz="2000" b="1" i="1" dirty="0" err="1" smtClean="0"/>
              <a:t>Праця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оптимізм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самовдосконалення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запорука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життєвого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успіху</a:t>
            </a:r>
            <a:r>
              <a:rPr lang="ru-RU" sz="2000" b="1" i="1" dirty="0" smtClean="0"/>
              <a:t>".</a:t>
            </a:r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endParaRPr lang="ru-RU" sz="2400" b="1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user\Desktop\Новая папка (31)\зображення_viber_2025-03-19_23-15-44-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21211341">
            <a:off x="167697" y="269223"/>
            <a:ext cx="4970878" cy="350015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ертикальный свиток 3"/>
          <p:cNvSpPr/>
          <p:nvPr/>
        </p:nvSpPr>
        <p:spPr>
          <a:xfrm rot="640229">
            <a:off x="4768482" y="353277"/>
            <a:ext cx="4114800" cy="3200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76600" y="3396953"/>
            <a:ext cx="4370720" cy="3200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C:\Users\user\Desktop\Новая папка (31)\зображення_viber_2025-03-17_12-23-13-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6433">
            <a:off x="854134" y="751973"/>
            <a:ext cx="3688065" cy="2766049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31)\зображення_viber_2025-03-17_12-23-13-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6569">
            <a:off x="5287473" y="790634"/>
            <a:ext cx="3092452" cy="2319339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31)\зображення_viber_2025-03-17_12-23-13-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3352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1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21211341">
            <a:off x="167697" y="269223"/>
            <a:ext cx="4970878" cy="350015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ертикальный свиток 3"/>
          <p:cNvSpPr/>
          <p:nvPr/>
        </p:nvSpPr>
        <p:spPr>
          <a:xfrm rot="640229">
            <a:off x="5029200" y="228600"/>
            <a:ext cx="4114800" cy="3200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76600" y="3396953"/>
            <a:ext cx="4370720" cy="3200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C:\Users\user\Desktop\Новая папка (31)\зображення_viber_2025-03-17_12-23-58-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5169">
            <a:off x="822870" y="798275"/>
            <a:ext cx="3810000" cy="2857500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31)\зображення_viber_2025-03-17_12-23-58-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2428">
            <a:off x="5507677" y="740400"/>
            <a:ext cx="3206751" cy="2146520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31)\зображення_viber_2025-03-17_12-23-58-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3352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1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21211341">
            <a:off x="167697" y="269223"/>
            <a:ext cx="4970878" cy="350015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ертикальный свиток 3"/>
          <p:cNvSpPr/>
          <p:nvPr/>
        </p:nvSpPr>
        <p:spPr>
          <a:xfrm rot="640229">
            <a:off x="5029200" y="228600"/>
            <a:ext cx="4114800" cy="3200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76600" y="3396953"/>
            <a:ext cx="4370720" cy="3200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2" name="Picture 2" descr="C:\Users\user\Desktop\Новая папка (31)\зображення_viber_2025-03-17_12-23-58-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7423">
            <a:off x="757517" y="737741"/>
            <a:ext cx="3747204" cy="2810403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31)\зображення_viber_2025-03-17_12-23-58-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689">
            <a:off x="5438743" y="711939"/>
            <a:ext cx="3225800" cy="2419350"/>
          </a:xfrm>
          <a:prstGeom prst="rect">
            <a:avLst/>
          </a:prstGeom>
          <a:noFill/>
        </p:spPr>
      </p:pic>
      <p:pic>
        <p:nvPicPr>
          <p:cNvPr id="5124" name="Picture 4" descr="C:\Users\user\Desktop\Новая папка (31)\зображення_viber_2025-03-17_12-23-58-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86200"/>
            <a:ext cx="3472930" cy="2439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1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21211341">
            <a:off x="167697" y="269223"/>
            <a:ext cx="4970878" cy="350015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ертикальный свиток 3"/>
          <p:cNvSpPr/>
          <p:nvPr/>
        </p:nvSpPr>
        <p:spPr>
          <a:xfrm rot="640229">
            <a:off x="5061318" y="353280"/>
            <a:ext cx="4114800" cy="3200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76600" y="3396953"/>
            <a:ext cx="4370720" cy="3200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C:\Users\user\Desktop\Новая папка (32)\зображення_viber_2025-03-23_21-40-25-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04932">
            <a:off x="758849" y="815832"/>
            <a:ext cx="3759200" cy="28194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32)\зображення_viber_2025-03-23_21-40-25-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6819">
            <a:off x="5606637" y="878044"/>
            <a:ext cx="3090278" cy="2317709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32)\зображення_viber_2025-03-23_21-40-26-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3352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1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21211341">
            <a:off x="167697" y="269223"/>
            <a:ext cx="4970878" cy="350015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ертикальный свиток 3"/>
          <p:cNvSpPr/>
          <p:nvPr/>
        </p:nvSpPr>
        <p:spPr>
          <a:xfrm rot="640229">
            <a:off x="5029200" y="228600"/>
            <a:ext cx="4114800" cy="3200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76600" y="3396953"/>
            <a:ext cx="4370720" cy="3200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C:\Users\user\Desktop\Новая папка (32)\зображення_viber_2025-03-23_21-40-26-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6053">
            <a:off x="819687" y="793877"/>
            <a:ext cx="3730076" cy="2797557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32)\зображення_viber_2025-03-23_21-40-26-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7555">
            <a:off x="5592374" y="714868"/>
            <a:ext cx="3048000" cy="22860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32)\зображення_viber_2025-03-23_21-40-26-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3352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1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21211341">
            <a:off x="167697" y="269223"/>
            <a:ext cx="4970878" cy="350015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ертикальный свиток 3"/>
          <p:cNvSpPr/>
          <p:nvPr/>
        </p:nvSpPr>
        <p:spPr>
          <a:xfrm rot="640229">
            <a:off x="5029200" y="228600"/>
            <a:ext cx="4114800" cy="3200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352800" y="3352800"/>
            <a:ext cx="4370720" cy="3200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083">
            <a:off x="3734176" y="3831343"/>
            <a:ext cx="3657372" cy="202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Новая папка (32)\зображення_viber_2025-03-23_21-40-26-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1192">
            <a:off x="825541" y="802391"/>
            <a:ext cx="3657600" cy="274320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32)\зображення_viber_2025-03-23_21-40-26-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5768">
            <a:off x="5589457" y="710434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1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304800" y="260648"/>
            <a:ext cx="8721970" cy="6336704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39" y="4869160"/>
            <a:ext cx="2294531" cy="193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9200" y="381000"/>
            <a:ext cx="7572126" cy="362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Народна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мудрість говорить:</a:t>
            </a:r>
          </a:p>
          <a:p>
            <a:pPr algn="ctr"/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«Якщо твої плани розраховані на рік, то сій хліб,</a:t>
            </a:r>
            <a:b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якщо твої плани розраховані на десятиріччя – посади дерево,</a:t>
            </a:r>
            <a:b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якщо твої  плани розраховані на віки – виховуй дітей»</a:t>
            </a:r>
            <a:b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Мої плани розраховані на віки.</a:t>
            </a:r>
            <a:b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І тому головним моїм завданням є:</a:t>
            </a:r>
          </a:p>
          <a:p>
            <a:pPr algn="ctr"/>
            <a:r>
              <a:rPr lang="uk-UA" sz="28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навчання і виховання дітей -</a:t>
            </a:r>
            <a:r>
              <a:rPr lang="uk-UA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uk-UA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  <a:t>– </a:t>
            </a:r>
            <a:r>
              <a:rPr lang="uk-UA" sz="32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майбутнього нашої України</a:t>
            </a:r>
            <a:endParaRPr lang="uk-UA" sz="320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7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Навчити дитину вчитися, дати їй уміння, за допомогою яких вона буде самостійно здійматися зі сходинки на сходинку довгого шляху пізнання, - це одне з найскладніших завдань вчителя. Саме у його здійсненні – ключ до тієї педагогічної мудрості, опанування якої робить нашу працю творчою.</a:t>
            </a:r>
          </a:p>
          <a:p>
            <a:pPr marL="0" indent="0" algn="r">
              <a:buFontTx/>
              <a:buNone/>
              <a:defRPr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В. О. Сухомлинський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Вдало підібраний метод навчання – це ключ, що розкриває скарби.</a:t>
            </a:r>
          </a:p>
          <a:p>
            <a:pPr algn="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О.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Матаржук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Не навчайте дітей так, як навчали вас – вони народилися в інші часи.</a:t>
            </a:r>
          </a:p>
          <a:p>
            <a:pPr algn="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Конфуцій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1001" y="332656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Десять «золотих» правил учителя</a:t>
            </a:r>
            <a:br>
              <a:rPr lang="uk-UA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</a:br>
            <a:endParaRPr lang="uk-UA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700808"/>
            <a:ext cx="2959233" cy="3861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1331640" y="1009593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Безмежно люби дітей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331640" y="2194427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Ніколи не будь нудним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331640" y="3392876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Іди вперед, не зупиняйся</a:t>
            </a:r>
            <a:endParaRPr lang="uk-UA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331640" y="4545004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будь байдужим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331640" y="5680960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Завжди шукай «нове»</a:t>
            </a:r>
            <a:endParaRPr lang="uk-UA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439236" y="1009593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нервуй, будь спокійним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6444230" y="2194427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Веди здоровий спосіб життя</a:t>
            </a:r>
            <a:endParaRPr lang="uk-UA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6439236" y="3393090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думай про минуле, не бійся майбутнього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6456022" y="4543186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марнуй часу</a:t>
            </a: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6440867" y="5680960"/>
            <a:ext cx="242394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Будь вимогливим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9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3668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МЕТА </a:t>
            </a:r>
            <a:r>
              <a:rPr lang="ru-RU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І СЕНС МОЄЇ РОБОТИ</a:t>
            </a:r>
            <a:r>
              <a:rPr lang="ru-RU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:</a:t>
            </a:r>
            <a:br>
              <a:rPr lang="ru-RU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Для мене школа – </a:t>
            </a:r>
            <a:r>
              <a:rPr lang="ru-RU" kern="10" dirty="0" err="1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це</a:t>
            </a:r>
            <a: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kern="10" dirty="0" err="1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струмок</a:t>
            </a:r>
            <a: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kern="10" dirty="0" err="1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живий</a:t>
            </a:r>
            <a: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</a:t>
            </a:r>
            <a:b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А без води я жить не </a:t>
            </a:r>
            <a:r>
              <a:rPr lang="ru-RU" kern="10" dirty="0" err="1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можу</a:t>
            </a:r>
            <a: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…</a:t>
            </a:r>
            <a:b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        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Перфілова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Н.С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  <a: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ru-RU" kern="10" dirty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«Наша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праця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–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формування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людини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b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і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це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покладає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на нас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особливу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відповідальність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  <a:b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яку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ні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з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чим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не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зіставити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»</a:t>
            </a:r>
            <a:b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В. </a:t>
            </a:r>
            <a:r>
              <a:rPr lang="ru-RU" kern="10" dirty="0" err="1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Сухомлинський</a:t>
            </a: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kern="10" dirty="0" smtClean="0">
                <a:ln w="1270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     </a:t>
            </a:r>
            <a:endParaRPr lang="uk-UA" sz="5300" dirty="0">
              <a:ln w="12700">
                <a:noFill/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4258" b="51074" l="1270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0" b="48950"/>
          <a:stretch/>
        </p:blipFill>
        <p:spPr>
          <a:xfrm>
            <a:off x="2051720" y="1924212"/>
            <a:ext cx="4104456" cy="150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70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BBE67-8FD9-491B-A6B0-2C272AD7C85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765175"/>
            <a:ext cx="82804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ru-RU" sz="2400" b="1" i="1" kern="0" dirty="0" err="1">
                <a:latin typeface="Bookman Old Style" pitchFamily="18" charset="0"/>
                <a:cs typeface="Times New Roman" pitchFamily="18" charset="0"/>
              </a:rPr>
              <a:t>Кожна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b="1" i="1" kern="0" dirty="0" err="1">
                <a:latin typeface="Bookman Old Style" pitchFamily="18" charset="0"/>
                <a:cs typeface="Times New Roman" pitchFamily="18" charset="0"/>
              </a:rPr>
              <a:t>дитина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 — </a:t>
            </a:r>
            <a:r>
              <a:rPr lang="ru-RU" sz="2400" b="1" i="1" kern="0" dirty="0" err="1">
                <a:latin typeface="Bookman Old Style" pitchFamily="18" charset="0"/>
                <a:cs typeface="Times New Roman" pitchFamily="18" charset="0"/>
              </a:rPr>
              <a:t>це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b="1" i="1" kern="0" dirty="0" err="1">
                <a:latin typeface="Bookman Old Style" pitchFamily="18" charset="0"/>
                <a:cs typeface="Times New Roman" pitchFamily="18" charset="0"/>
              </a:rPr>
              <a:t>сонце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sz="2400" b="1" i="1" kern="0" dirty="0" err="1">
                <a:latin typeface="Bookman Old Style" pitchFamily="18" charset="0"/>
                <a:cs typeface="Times New Roman" pitchFamily="18" charset="0"/>
              </a:rPr>
              <a:t>тільки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      дайте </a:t>
            </a:r>
            <a:r>
              <a:rPr lang="ru-RU" sz="2400" b="1" i="1" kern="0" dirty="0" err="1">
                <a:latin typeface="Bookman Old Style" pitchFamily="18" charset="0"/>
                <a:cs typeface="Times New Roman" pitchFamily="18" charset="0"/>
              </a:rPr>
              <a:t>їй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b="1" i="1" kern="0" dirty="0" err="1" smtClean="0">
                <a:latin typeface="Bookman Old Style" pitchFamily="18" charset="0"/>
                <a:cs typeface="Times New Roman" pitchFamily="18" charset="0"/>
              </a:rPr>
              <a:t>світити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! Сократ</a:t>
            </a:r>
            <a:endParaRPr lang="ru-RU" sz="2400" b="1" i="1" kern="0" dirty="0">
              <a:latin typeface="Bookman Old Style" pitchFamily="18" charset="0"/>
            </a:endParaRP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err="1">
                <a:latin typeface="Bookman Old Style" pitchFamily="18" charset="0"/>
                <a:cs typeface="Times New Roman" pitchFamily="18" charset="0"/>
              </a:rPr>
              <a:t>Йду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на урок як на свято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доброти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та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розуму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.</a:t>
            </a:r>
            <a:endParaRPr lang="ru-RU" sz="2400" kern="0" dirty="0">
              <a:latin typeface="Bookman Old Style" pitchFamily="18" charset="0"/>
            </a:endParaRP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err="1">
                <a:latin typeface="Bookman Old Style" pitchFamily="18" charset="0"/>
                <a:cs typeface="Times New Roman" pitchFamily="18" charset="0"/>
              </a:rPr>
              <a:t>Захоплююся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дитячими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відчуттями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й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оцінюю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їх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не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тільки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за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допо­могою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цифр.</a:t>
            </a:r>
            <a:endParaRPr lang="ru-RU" sz="2400" kern="0" dirty="0">
              <a:latin typeface="Bookman Old Style" pitchFamily="18" charset="0"/>
            </a:endParaRP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err="1">
                <a:latin typeface="Bookman Old Style" pitchFamily="18" charset="0"/>
                <a:cs typeface="Times New Roman" pitchFamily="18" charset="0"/>
              </a:rPr>
              <a:t>Намагаюся</a:t>
            </a:r>
            <a:r>
              <a:rPr lang="ru-RU" sz="2400" b="1" i="1" kern="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приносити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на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кожен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урок диво: </a:t>
            </a:r>
            <a:r>
              <a:rPr lang="ru-RU" sz="2400" kern="0" dirty="0" err="1">
                <a:latin typeface="Bookman Old Style" pitchFamily="18" charset="0"/>
                <a:cs typeface="Times New Roman" pitchFamily="18" charset="0"/>
              </a:rPr>
              <a:t>запис</a:t>
            </a:r>
            <a:r>
              <a:rPr lang="ru-RU" sz="2400" kern="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sz="2400" kern="0" dirty="0">
                <a:latin typeface="Bookman Old Style" pitchFamily="18" charset="0"/>
                <a:cs typeface="Times New Roman" pitchFamily="18" charset="0"/>
              </a:rPr>
              <a:t>голосів видатних людей, притчу, приклад із життя, афоризм, </a:t>
            </a:r>
            <a:r>
              <a:rPr lang="uk-UA" sz="2400" kern="0" dirty="0" smtClean="0">
                <a:latin typeface="Bookman Old Style" pitchFamily="18" charset="0"/>
                <a:cs typeface="Times New Roman" pitchFamily="18" charset="0"/>
              </a:rPr>
              <a:t>висловлювання </a:t>
            </a:r>
            <a:r>
              <a:rPr lang="uk-UA" sz="2400" kern="0" dirty="0">
                <a:latin typeface="Bookman Old Style" pitchFamily="18" charset="0"/>
                <a:cs typeface="Times New Roman" pitchFamily="18" charset="0"/>
              </a:rPr>
              <a:t>оригінальне завдання.</a:t>
            </a:r>
            <a:endParaRPr lang="uk-UA" sz="2400" kern="0" dirty="0">
              <a:latin typeface="Bookman Old Style" pitchFamily="18" charset="0"/>
              <a:hlinkClick r:id=""/>
            </a:endParaRP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latin typeface="Bookman Old Style" pitchFamily="18" charset="0"/>
                <a:cs typeface="Times New Roman" pitchFamily="18" charset="0"/>
              </a:rPr>
              <a:t>Використовую</a:t>
            </a:r>
            <a:r>
              <a:rPr lang="uk-UA" sz="2400" kern="0" dirty="0">
                <a:latin typeface="Bookman Old Style" pitchFamily="18" charset="0"/>
                <a:cs typeface="Times New Roman" pitchFamily="18" charset="0"/>
              </a:rPr>
              <a:t> як головну педагогічну зброю бадьорість, </a:t>
            </a:r>
            <a:r>
              <a:rPr lang="uk-UA" sz="2400" kern="0" dirty="0" smtClean="0">
                <a:latin typeface="Bookman Old Style" pitchFamily="18" charset="0"/>
                <a:cs typeface="Times New Roman" pitchFamily="18" charset="0"/>
              </a:rPr>
              <a:t>життєрадісність</a:t>
            </a:r>
            <a:r>
              <a:rPr lang="uk-UA" sz="2400" kern="0" dirty="0">
                <a:latin typeface="Bookman Old Style" pitchFamily="18" charset="0"/>
                <a:cs typeface="Times New Roman" pitchFamily="18" charset="0"/>
              </a:rPr>
              <a:t>, гуманність.</a:t>
            </a:r>
            <a:endParaRPr lang="uk-UA" sz="2400" kern="0" dirty="0">
              <a:latin typeface="Bookman Old Style" pitchFamily="18" charset="0"/>
            </a:endParaRP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latin typeface="Bookman Old Style" pitchFamily="18" charset="0"/>
                <a:cs typeface="Times New Roman" pitchFamily="18" charset="0"/>
              </a:rPr>
              <a:t>Вважаю</a:t>
            </a:r>
            <a:r>
              <a:rPr lang="uk-UA" sz="2400" kern="0" dirty="0">
                <a:latin typeface="Bookman Old Style" pitchFamily="18" charset="0"/>
                <a:cs typeface="Times New Roman" pitchFamily="18" charset="0"/>
              </a:rPr>
              <a:t>, що якщо учні пам'ятають не тільки тебе, а твої слова та вчинки, значить твоє педагогічне життя вдалося.</a:t>
            </a:r>
            <a:endParaRPr lang="uk-UA" sz="2400" kern="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Щоб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підготувати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дитину</a:t>
            </a:r>
            <a:r>
              <a:rPr lang="ru-RU" b="1" i="1" dirty="0">
                <a:solidFill>
                  <a:srgbClr val="002060"/>
                </a:solidFill>
              </a:rPr>
              <a:t> духовно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до </a:t>
            </a:r>
            <a:r>
              <a:rPr lang="ru-RU" b="1" i="1" dirty="0" err="1">
                <a:solidFill>
                  <a:srgbClr val="002060"/>
                </a:solidFill>
              </a:rPr>
              <a:t>самостійного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життя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треба </a:t>
            </a:r>
            <a:r>
              <a:rPr lang="ru-RU" b="1" i="1" dirty="0">
                <a:solidFill>
                  <a:srgbClr val="002060"/>
                </a:solidFill>
              </a:rPr>
              <a:t>ввести </a:t>
            </a:r>
            <a:r>
              <a:rPr lang="ru-RU" b="1" i="1" dirty="0" err="1">
                <a:solidFill>
                  <a:srgbClr val="002060"/>
                </a:solidFill>
              </a:rPr>
              <a:t>її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світ</a:t>
            </a:r>
            <a:r>
              <a:rPr lang="ru-RU" b="1" i="1" dirty="0">
                <a:solidFill>
                  <a:srgbClr val="002060"/>
                </a:solidFill>
              </a:rPr>
              <a:t> книг</a:t>
            </a:r>
            <a:r>
              <a:rPr lang="ru-RU" b="1" i="1" dirty="0" smtClean="0">
                <a:solidFill>
                  <a:srgbClr val="002060"/>
                </a:solidFill>
              </a:rPr>
              <a:t>.                                                                                              </a:t>
            </a:r>
            <a:r>
              <a:rPr lang="ru-RU" b="1" i="1" dirty="0" err="1" smtClean="0">
                <a:solidFill>
                  <a:srgbClr val="002060"/>
                </a:solidFill>
              </a:rPr>
              <a:t>В.Сухомлинський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4572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</a:t>
            </a:r>
            <a:r>
              <a:rPr lang="ru-RU" b="1" dirty="0" err="1" smtClean="0">
                <a:solidFill>
                  <a:srgbClr val="002060"/>
                </a:solidFill>
              </a:rPr>
              <a:t>Читач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зовсім</a:t>
            </a:r>
            <a:r>
              <a:rPr lang="ru-RU" b="1" dirty="0" smtClean="0">
                <a:solidFill>
                  <a:srgbClr val="002060"/>
                </a:solidFill>
              </a:rPr>
              <a:t> не той, </a:t>
            </a:r>
            <a:r>
              <a:rPr lang="ru-RU" b="1" dirty="0" err="1" smtClean="0">
                <a:solidFill>
                  <a:srgbClr val="002060"/>
                </a:solidFill>
              </a:rPr>
              <a:t>хто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багато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читає</a:t>
            </a:r>
            <a:r>
              <a:rPr lang="ru-RU" b="1" dirty="0" smtClean="0">
                <a:solidFill>
                  <a:srgbClr val="002060"/>
                </a:solidFill>
              </a:rPr>
              <a:t>, а той, </a:t>
            </a:r>
            <a:r>
              <a:rPr lang="ru-RU" b="1" dirty="0" err="1" smtClean="0">
                <a:solidFill>
                  <a:srgbClr val="002060"/>
                </a:solidFill>
              </a:rPr>
              <a:t>хто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багато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думає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                                                            Євген Ільїн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600200"/>
            <a:ext cx="8288783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Проблемне</a:t>
            </a:r>
            <a:r>
              <a:rPr lang="ru-RU" sz="28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питання</a:t>
            </a:r>
            <a:r>
              <a:rPr lang="ru-RU" sz="28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8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над </a:t>
            </a:r>
            <a:r>
              <a:rPr lang="ru-RU" sz="28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яким</a:t>
            </a:r>
            <a:r>
              <a:rPr lang="ru-RU" sz="28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працюю</a:t>
            </a:r>
            <a:r>
              <a:rPr lang="ru-RU" sz="28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endParaRPr lang="en-US" sz="2400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uk-UA" sz="3600" b="1" i="1" u="sng" dirty="0" smtClean="0">
                <a:solidFill>
                  <a:schemeClr val="accent2">
                    <a:lumMod val="75000"/>
                  </a:schemeClr>
                </a:solidFill>
              </a:rPr>
              <a:t>Розвиток творчого мислення учнів на          уроках зарубіжної літератури засобами інноваційних технології</a:t>
            </a:r>
            <a:endParaRPr lang="ru-RU" sz="36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3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81001"/>
            <a:ext cx="8675687" cy="6000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  <a:t/>
            </a:r>
            <a:br>
              <a:rPr lang="uk-UA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</a:br>
            <a:r>
              <a:rPr lang="uk-UA" sz="2800" b="1" i="1" u="sng" dirty="0">
                <a:solidFill>
                  <a:schemeClr val="hlink"/>
                </a:solidFill>
                <a:latin typeface="Bookman Old Style" pitchFamily="18" charset="0"/>
              </a:rPr>
              <a:t/>
            </a:r>
            <a:br>
              <a:rPr lang="uk-UA" sz="2800" b="1" i="1" u="sng" dirty="0">
                <a:solidFill>
                  <a:schemeClr val="hlink"/>
                </a:solidFill>
                <a:latin typeface="Bookman Old Style" pitchFamily="18" charset="0"/>
              </a:rPr>
            </a:br>
            <a:r>
              <a:rPr lang="uk-UA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  <a:t/>
            </a:r>
            <a:br>
              <a:rPr lang="uk-UA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</a:br>
            <a:r>
              <a:rPr lang="uk-UA" sz="2800" b="1" i="1" u="sng" dirty="0">
                <a:solidFill>
                  <a:schemeClr val="hlink"/>
                </a:solidFill>
                <a:latin typeface="Bookman Old Style" pitchFamily="18" charset="0"/>
              </a:rPr>
              <a:t/>
            </a:r>
            <a:br>
              <a:rPr lang="uk-UA" sz="2800" b="1" i="1" u="sng" dirty="0">
                <a:solidFill>
                  <a:schemeClr val="hlink"/>
                </a:solidFill>
                <a:latin typeface="Bookman Old Style" pitchFamily="18" charset="0"/>
              </a:rPr>
            </a:br>
            <a:r>
              <a:rPr lang="uk-UA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  <a:t/>
            </a:r>
            <a:br>
              <a:rPr lang="uk-UA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</a:br>
            <a:r>
              <a:rPr lang="uk-UA" sz="2800" b="1" i="1" u="sng" dirty="0">
                <a:solidFill>
                  <a:schemeClr val="hlink"/>
                </a:solidFill>
                <a:latin typeface="Bookman Old Style" pitchFamily="18" charset="0"/>
              </a:rPr>
              <a:t/>
            </a:r>
            <a:br>
              <a:rPr lang="uk-UA" sz="2800" b="1" i="1" u="sng" dirty="0">
                <a:solidFill>
                  <a:schemeClr val="hlink"/>
                </a:solidFill>
                <a:latin typeface="Bookman Old Style" pitchFamily="18" charset="0"/>
              </a:rPr>
            </a:br>
            <a:r>
              <a:rPr lang="uk-UA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  <a:t>Мета впровадження</a:t>
            </a:r>
            <a:r>
              <a:rPr lang="ru-RU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  <a:t/>
            </a:r>
            <a:br>
              <a:rPr lang="ru-RU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</a:br>
            <a:r>
              <a:rPr lang="uk-UA" sz="2800" b="1" i="1" u="sng" dirty="0" smtClean="0">
                <a:solidFill>
                  <a:schemeClr val="hlink"/>
                </a:solidFill>
                <a:latin typeface="Bookman Old Style" pitchFamily="18" charset="0"/>
              </a:rPr>
              <a:t>проблемної теми в практику</a:t>
            </a:r>
            <a:r>
              <a:rPr lang="uk-UA" sz="2800" b="1" i="1" u="sng" dirty="0" smtClean="0">
                <a:latin typeface="Bookman Old Style" pitchFamily="18" charset="0"/>
              </a:rPr>
              <a:t> </a:t>
            </a:r>
            <a:r>
              <a:rPr lang="uk-UA" sz="2800" i="1" u="sng" dirty="0" smtClean="0">
                <a:latin typeface="Bookman Old Style" pitchFamily="18" charset="0"/>
              </a:rPr>
              <a:t/>
            </a:r>
            <a:br>
              <a:rPr lang="uk-UA" sz="2800" i="1" u="sng" dirty="0" smtClean="0">
                <a:latin typeface="Bookman Old Style" pitchFamily="18" charset="0"/>
              </a:rPr>
            </a:br>
            <a:r>
              <a:rPr lang="uk-UA" sz="2800" i="1" dirty="0" smtClean="0">
                <a:latin typeface="Bookman Old Style" pitchFamily="18" charset="0"/>
              </a:rPr>
              <a:t>1.Набуття учнями досвіду самостійної пізнавальної діяльності</a:t>
            </a:r>
            <a:br>
              <a:rPr lang="uk-UA" sz="2800" i="1" dirty="0" smtClean="0">
                <a:latin typeface="Bookman Old Style" pitchFamily="18" charset="0"/>
              </a:rPr>
            </a:br>
            <a:r>
              <a:rPr lang="uk-UA" sz="2800" i="1" dirty="0" smtClean="0">
                <a:latin typeface="Bookman Old Style" pitchFamily="18" charset="0"/>
              </a:rPr>
              <a:t>2.Стимулювання інтересу учнів до навчального предмету</a:t>
            </a:r>
            <a:br>
              <a:rPr lang="uk-UA" sz="2800" i="1" dirty="0" smtClean="0">
                <a:latin typeface="Bookman Old Style" pitchFamily="18" charset="0"/>
              </a:rPr>
            </a:br>
            <a:r>
              <a:rPr lang="uk-UA" sz="2800" i="1" dirty="0" smtClean="0">
                <a:latin typeface="Bookman Old Style" pitchFamily="18" charset="0"/>
              </a:rPr>
              <a:t>3. Глибоке засвоєння програмового матеріалу</a:t>
            </a:r>
            <a:br>
              <a:rPr lang="uk-UA" sz="2800" i="1" dirty="0" smtClean="0">
                <a:latin typeface="Bookman Old Style" pitchFamily="18" charset="0"/>
              </a:rPr>
            </a:br>
            <a:r>
              <a:rPr lang="uk-UA" sz="2800" i="1" dirty="0" smtClean="0">
                <a:latin typeface="Bookman Old Style" pitchFamily="18" charset="0"/>
              </a:rPr>
              <a:t>4.Розвиток здатності до </a:t>
            </a:r>
            <a:br>
              <a:rPr lang="uk-UA" sz="2800" i="1" dirty="0" smtClean="0">
                <a:latin typeface="Bookman Old Style" pitchFamily="18" charset="0"/>
              </a:rPr>
            </a:br>
            <a:r>
              <a:rPr lang="uk-UA" sz="2800" i="1" dirty="0" smtClean="0">
                <a:latin typeface="Bookman Old Style" pitchFamily="18" charset="0"/>
              </a:rPr>
              <a:t>критичного мислення та критичних суджень</a:t>
            </a:r>
            <a:br>
              <a:rPr lang="uk-UA" sz="2800" i="1" dirty="0" smtClean="0">
                <a:latin typeface="Bookman Old Style" pitchFamily="18" charset="0"/>
              </a:rPr>
            </a:br>
            <a:r>
              <a:rPr lang="uk-UA" sz="2800" i="1" dirty="0" smtClean="0">
                <a:latin typeface="Bookman Old Style" pitchFamily="18" charset="0"/>
                <a:ea typeface="+mn-ea"/>
                <a:cs typeface="+mn-cs"/>
              </a:rPr>
              <a:t>5.Формування </a:t>
            </a:r>
            <a:r>
              <a:rPr lang="uk-UA" sz="2800" i="1" dirty="0">
                <a:latin typeface="Bookman Old Style" pitchFamily="18" charset="0"/>
                <a:ea typeface="+mn-ea"/>
                <a:cs typeface="+mn-cs"/>
              </a:rPr>
              <a:t>незалежної точки зору й виявлення повагу до </a:t>
            </a:r>
            <a:br>
              <a:rPr lang="uk-UA" sz="2800" i="1" dirty="0">
                <a:latin typeface="Bookman Old Style" pitchFamily="18" charset="0"/>
                <a:ea typeface="+mn-ea"/>
                <a:cs typeface="+mn-cs"/>
              </a:rPr>
            </a:br>
            <a:r>
              <a:rPr lang="uk-UA" sz="2800" i="1" dirty="0">
                <a:latin typeface="Bookman Old Style" pitchFamily="18" charset="0"/>
                <a:ea typeface="+mn-ea"/>
                <a:cs typeface="+mn-cs"/>
              </a:rPr>
              <a:t>поглядів </a:t>
            </a:r>
            <a:r>
              <a:rPr lang="uk-UA" sz="2800" i="1" dirty="0" smtClean="0">
                <a:latin typeface="Bookman Old Style" pitchFamily="18" charset="0"/>
                <a:ea typeface="+mn-ea"/>
                <a:cs typeface="+mn-cs"/>
              </a:rPr>
              <a:t>товаришів</a:t>
            </a:r>
            <a:r>
              <a:rPr lang="uk-UA" sz="2800" i="1" dirty="0">
                <a:latin typeface="Bookman Old Style" pitchFamily="18" charset="0"/>
                <a:ea typeface="+mn-ea"/>
                <a:cs typeface="+mn-cs"/>
              </a:rPr>
              <a:t>. </a:t>
            </a:r>
            <a:r>
              <a:rPr lang="uk-UA" sz="2800" i="1" dirty="0" smtClean="0"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uk-UA" sz="2800" i="1" dirty="0" smtClean="0">
                <a:latin typeface="Bookman Old Style" pitchFamily="18" charset="0"/>
                <a:ea typeface="+mn-ea"/>
                <a:cs typeface="+mn-cs"/>
              </a:rPr>
            </a:br>
            <a:r>
              <a:rPr lang="uk-UA" sz="2800" i="1" dirty="0" smtClean="0">
                <a:latin typeface="Bookman Old Style" pitchFamily="18" charset="0"/>
                <a:ea typeface="+mn-ea"/>
                <a:cs typeface="+mn-cs"/>
              </a:rPr>
              <a:t>6. Вміння </a:t>
            </a:r>
            <a:r>
              <a:rPr lang="uk-UA" sz="2800" i="1" dirty="0">
                <a:latin typeface="Bookman Old Style" pitchFamily="18" charset="0"/>
                <a:ea typeface="+mn-ea"/>
                <a:cs typeface="+mn-cs"/>
              </a:rPr>
              <a:t>працювати в групі, </a:t>
            </a:r>
            <a:r>
              <a:rPr lang="uk-UA" sz="2800" i="1" dirty="0" smtClean="0">
                <a:latin typeface="Bookman Old Style" pitchFamily="18" charset="0"/>
                <a:ea typeface="+mn-ea"/>
                <a:cs typeface="+mn-cs"/>
              </a:rPr>
              <a:t>парах.</a:t>
            </a:r>
            <a:br>
              <a:rPr lang="uk-UA" sz="2800" i="1" dirty="0" smtClean="0">
                <a:latin typeface="Bookman Old Style" pitchFamily="18" charset="0"/>
                <a:ea typeface="+mn-ea"/>
                <a:cs typeface="+mn-cs"/>
              </a:rPr>
            </a:br>
            <a:r>
              <a:rPr lang="uk-UA" sz="2800" i="1" dirty="0">
                <a:latin typeface="Bookman Old Style" pitchFamily="18" charset="0"/>
                <a:ea typeface="+mn-ea"/>
                <a:cs typeface="+mn-cs"/>
              </a:rPr>
              <a:t>7.Прищеплення інтересу до літератури.</a:t>
            </a:r>
            <a:r>
              <a:rPr lang="ru-RU" sz="2800" i="1" dirty="0"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800" i="1" dirty="0">
                <a:latin typeface="Bookman Old Style" pitchFamily="18" charset="0"/>
                <a:ea typeface="+mn-ea"/>
                <a:cs typeface="+mn-cs"/>
              </a:rPr>
            </a:br>
            <a:r>
              <a:rPr lang="ru-RU" sz="2800" i="1" dirty="0"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800" i="1" dirty="0">
                <a:latin typeface="Bookman Old Style" pitchFamily="18" charset="0"/>
                <a:ea typeface="+mn-ea"/>
                <a:cs typeface="+mn-cs"/>
              </a:rPr>
            </a:br>
            <a:r>
              <a:rPr lang="uk-UA" sz="2000" b="1" i="1" dirty="0">
                <a:solidFill>
                  <a:srgbClr val="FFFFCC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uk-UA" sz="2000" b="1" i="1" dirty="0">
                <a:solidFill>
                  <a:srgbClr val="FFFFCC"/>
                </a:solidFill>
                <a:latin typeface="Arial" charset="0"/>
                <a:ea typeface="+mn-ea"/>
                <a:cs typeface="+mn-cs"/>
              </a:rPr>
            </a:br>
            <a:r>
              <a:rPr lang="uk-UA" sz="2000" b="1" i="1" dirty="0">
                <a:solidFill>
                  <a:srgbClr val="FFFFCC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uk-UA" sz="2000" b="1" i="1" dirty="0">
                <a:solidFill>
                  <a:srgbClr val="FFFFCC"/>
                </a:solidFill>
                <a:latin typeface="Arial" charset="0"/>
                <a:ea typeface="+mn-ea"/>
                <a:cs typeface="+mn-cs"/>
              </a:rPr>
            </a:br>
            <a:r>
              <a:rPr lang="uk-UA" sz="2000" b="1" i="1" dirty="0">
                <a:solidFill>
                  <a:srgbClr val="FFFFCC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uk-UA" sz="2000" b="1" i="1" dirty="0">
                <a:solidFill>
                  <a:srgbClr val="FFFFCC"/>
                </a:solidFill>
                <a:latin typeface="Arial" charset="0"/>
                <a:ea typeface="+mn-ea"/>
                <a:cs typeface="+mn-cs"/>
              </a:rPr>
            </a:br>
            <a:r>
              <a:rPr lang="uk-UA" sz="2400" b="1" i="1" dirty="0" smtClean="0"/>
              <a:t/>
            </a:r>
            <a:br>
              <a:rPr lang="uk-UA" sz="2400" b="1" i="1" dirty="0" smtClean="0"/>
            </a:br>
            <a:r>
              <a:rPr lang="uk-UA" sz="2400" b="1" i="1" dirty="0" smtClean="0"/>
              <a:t/>
            </a:r>
            <a:br>
              <a:rPr lang="uk-UA" sz="2400" b="1" i="1" dirty="0" smtClean="0"/>
            </a:br>
            <a:r>
              <a:rPr lang="uk-UA" sz="2400" b="1" i="1" dirty="0" smtClean="0"/>
              <a:t/>
            </a:r>
            <a:br>
              <a:rPr lang="uk-UA" sz="2400" b="1" i="1" dirty="0" smtClean="0"/>
            </a:br>
            <a:r>
              <a:rPr lang="uk-UA" sz="2400" b="1" i="1" dirty="0" smtClean="0"/>
              <a:t/>
            </a:r>
            <a:br>
              <a:rPr lang="uk-UA" sz="2400" b="1" i="1" dirty="0" smtClean="0"/>
            </a:br>
            <a:endParaRPr lang="ru-RU" sz="2400" b="1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688</Words>
  <Application>Microsoft Office PowerPoint</Application>
  <PresentationFormat>Экран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Портфоліо</vt:lpstr>
      <vt:lpstr>Твардовська Антоніна  Францівна</vt:lpstr>
      <vt:lpstr>Слайд 3</vt:lpstr>
      <vt:lpstr>Слайд 4</vt:lpstr>
      <vt:lpstr>Десять «золотих» правил учителя </vt:lpstr>
      <vt:lpstr>МЕТА І СЕНС МОЄЇ РОБОТИ: Для мене школа – це струмок живий, А без води я жить не можу…                                              Перфілова Н.С.  «Наша праця – формування людини  і це покладає на нас особливу відповідальність,  яку ні з чим не зіставити»                                         В. Сухомлинський        </vt:lpstr>
      <vt:lpstr>Слайд 7</vt:lpstr>
      <vt:lpstr>Слайд 8</vt:lpstr>
      <vt:lpstr>      Мета впровадження проблемної теми в практику  1.Набуття учнями досвіду самостійної пізнавальної діяльності 2.Стимулювання інтересу учнів до навчального предмету 3. Глибоке засвоєння програмового матеріалу 4.Розвиток здатності до  критичного мислення та критичних суджень 5.Формування незалежної точки зору й виявлення повагу до  поглядів товаришів.  6. Вміння працювати в групі, парах. 7.Прищеплення інтересу до літератури.         </vt:lpstr>
      <vt:lpstr>Основні принципи роботи   </vt:lpstr>
      <vt:lpstr>   </vt:lpstr>
      <vt:lpstr>   </vt:lpstr>
      <vt:lpstr>   </vt:lpstr>
      <vt:lpstr>Слайд 14</vt:lpstr>
      <vt:lpstr>Слайд 15</vt:lpstr>
      <vt:lpstr>Працюючи вчителем,  ставлю перед собою такі завдання: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Пользователь</cp:lastModifiedBy>
  <cp:revision>96</cp:revision>
  <cp:lastPrinted>2013-11-11T16:12:01Z</cp:lastPrinted>
  <dcterms:created xsi:type="dcterms:W3CDTF">2013-10-20T14:43:13Z</dcterms:created>
  <dcterms:modified xsi:type="dcterms:W3CDTF">2025-03-27T07:00:35Z</dcterms:modified>
</cp:coreProperties>
</file>