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5.svg" ContentType="image/svg+xml"/>
  <Override PartName="/ppt/media/image18.svg" ContentType="image/svg+xml"/>
  <Override PartName="/ppt/media/image19.svg" ContentType="image/svg+xml"/>
  <Override PartName="/ppt/media/image20.svg" ContentType="image/svg+xml"/>
  <Override PartName="/ppt/media/image21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66" r:id="rId15"/>
  </p:sldIdLst>
  <p:sldSz cx="14630400" cy="8229600"/>
  <p:notesSz cx="8229600" cy="14630400"/>
  <p:embeddedFontLst>
    <p:embeddedFont>
      <p:font typeface="Monotype Corsiva" panose="03010101010201010101" pitchFamily="66" charset="0"/>
      <p:italic r:id="rId19"/>
    </p:embeddedFont>
    <p:embeddedFont>
      <p:font typeface="Open Sans" pitchFamily="34" charset="0"/>
      <p:regular r:id="rId20"/>
    </p:embeddedFont>
    <p:embeddedFont>
      <p:font typeface="Open Sans" pitchFamily="34" charset="-122"/>
      <p:regular r:id="rId21"/>
    </p:embeddedFont>
    <p:embeddedFont>
      <p:font typeface="Open Sans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0" d="100"/>
          <a:sy n="40" d="100"/>
        </p:scale>
        <p:origin x="34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Relationship Id="rId3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425172"/>
            <a:ext cx="4919424" cy="737913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748320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7135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Портфоліо вчителя біології</a:t>
            </a:r>
            <a:endParaRPr lang="en-US" sz="4450" dirty="0">
              <a:latin typeface="Monotype Corsiva" panose="03010101010201010101" pitchFamily="66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3141583" y="4256603"/>
            <a:ext cx="5208627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F7135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Новозаводського ліцею</a:t>
            </a:r>
            <a:endParaRPr lang="en-US" sz="3550" dirty="0">
              <a:latin typeface="Monotype Corsiva" panose="03010101010201010101" pitchFamily="66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851785" y="4914305"/>
            <a:ext cx="5498425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F7135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Поліщук Віти Василівни</a:t>
            </a:r>
            <a:endParaRPr lang="en-US" sz="355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4334" y="2806012"/>
            <a:ext cx="4293894" cy="3061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2532648"/>
            <a:ext cx="4071854" cy="3608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1213749"/>
            <a:ext cx="1141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Пришкільний оздоровчий табір «Королівський день» </a:t>
            </a:r>
            <a:endParaRPr lang="uk-UA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9852" y="6196876"/>
            <a:ext cx="462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День королівських талантів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3050" y="6255007"/>
            <a:ext cx="392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Король і королева табору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2605" b="34721"/>
          <a:stretch>
            <a:fillRect/>
          </a:stretch>
        </p:blipFill>
        <p:spPr>
          <a:xfrm>
            <a:off x="501688" y="2864788"/>
            <a:ext cx="4240266" cy="3002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1" y="624304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Королівські розваги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021" y="2101929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Виховні години</a:t>
            </a:r>
            <a:endParaRPr lang="en-US" sz="4450" dirty="0">
              <a:latin typeface="Monotype Corsiva" panose="03010101010201010101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150870"/>
            <a:ext cx="7556421" cy="2976801"/>
          </a:xfrm>
          <a:prstGeom prst="roundRect">
            <a:avLst>
              <a:gd name="adj" fmla="val 1143"/>
            </a:avLst>
          </a:prstGeom>
          <a:solidFill>
            <a:srgbClr val="E0E0EC"/>
          </a:solidFill>
        </p:spPr>
      </p:sp>
      <p:sp>
        <p:nvSpPr>
          <p:cNvPr id="5" name="Shape 2"/>
          <p:cNvSpPr/>
          <p:nvPr/>
        </p:nvSpPr>
        <p:spPr>
          <a:xfrm>
            <a:off x="10058400" y="3150870"/>
            <a:ext cx="3778210" cy="1669852"/>
          </a:xfrm>
          <a:prstGeom prst="roundRect">
            <a:avLst>
              <a:gd name="adj" fmla="val 203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sp>
      <p:sp>
        <p:nvSpPr>
          <p:cNvPr id="6" name="Text 3"/>
          <p:cNvSpPr/>
          <p:nvPr/>
        </p:nvSpPr>
        <p:spPr>
          <a:xfrm>
            <a:off x="10774561" y="337768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Булінг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5214" y="3868103"/>
            <a:ext cx="332458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"Булінг - проблема, яку не можна ігнорувати"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3150870"/>
            <a:ext cx="3778210" cy="16698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sp>
      <p:sp>
        <p:nvSpPr>
          <p:cNvPr id="9" name="Shape 6"/>
          <p:cNvSpPr/>
          <p:nvPr/>
        </p:nvSpPr>
        <p:spPr>
          <a:xfrm>
            <a:off x="6280190" y="3150870"/>
            <a:ext cx="30480" cy="1669852"/>
          </a:xfrm>
          <a:prstGeom prst="roundRect">
            <a:avLst>
              <a:gd name="adj" fmla="val 111628"/>
            </a:avLst>
          </a:prstGeom>
          <a:solidFill>
            <a:srgbClr val="C6C6D2"/>
          </a:solidFill>
          <a:ln>
            <a:solidFill>
              <a:schemeClr val="accent6">
                <a:lumMod val="75000"/>
              </a:schemeClr>
            </a:solidFill>
          </a:ln>
        </p:spPr>
      </p:sp>
      <p:sp>
        <p:nvSpPr>
          <p:cNvPr id="10" name="Text 7"/>
          <p:cNvSpPr/>
          <p:nvPr/>
        </p:nvSpPr>
        <p:spPr>
          <a:xfrm>
            <a:off x="6996351" y="337768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Безпечний інтернет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507004" y="3868103"/>
            <a:ext cx="332458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"Безпечний інтернет - безпечне життя"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73760" y="4820722"/>
            <a:ext cx="7556421" cy="1306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sp>
      <p:sp>
        <p:nvSpPr>
          <p:cNvPr id="13" name="Shape 10"/>
          <p:cNvSpPr/>
          <p:nvPr/>
        </p:nvSpPr>
        <p:spPr>
          <a:xfrm>
            <a:off x="6280190" y="4820722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C6C6D2"/>
          </a:solidFill>
          <a:ln>
            <a:solidFill>
              <a:schemeClr val="accent6">
                <a:lumMod val="75000"/>
              </a:schemeClr>
            </a:solidFill>
          </a:ln>
        </p:spPr>
      </p:sp>
      <p:sp>
        <p:nvSpPr>
          <p:cNvPr id="14" name="Text 11"/>
          <p:cNvSpPr/>
          <p:nvPr/>
        </p:nvSpPr>
        <p:spPr>
          <a:xfrm>
            <a:off x="10774561" y="504753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Пришкільний табір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7004" y="5537954"/>
            <a:ext cx="710279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"День короля і королеви"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671264">
            <a:off x="292944" y="4591907"/>
            <a:ext cx="5092109" cy="3012832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1546">
            <a:off x="4928270" y="2420651"/>
            <a:ext cx="4070117" cy="4042781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6013">
            <a:off x="8844948" y="3677389"/>
            <a:ext cx="5647379" cy="4235535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952500"/>
            <a:ext cx="1240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За плідну працю та відданість справі навчання і виховання учнів. </a:t>
            </a:r>
            <a:endParaRPr lang="uk-UA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Нагороджена такими подяками.</a:t>
            </a:r>
            <a:endParaRPr lang="uk-UA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9535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Про мене</a:t>
            </a:r>
            <a:endParaRPr lang="en-US" sz="445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542103"/>
            <a:ext cx="4196358" cy="2403396"/>
          </a:xfrm>
          <a:prstGeom prst="roundRect">
            <a:avLst>
              <a:gd name="adj" fmla="val 608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4" name="Shape 2"/>
          <p:cNvSpPr/>
          <p:nvPr/>
        </p:nvSpPr>
        <p:spPr>
          <a:xfrm>
            <a:off x="793790" y="251162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101014"/>
          </a:solidFill>
        </p:spPr>
      </p:sp>
      <p:sp>
        <p:nvSpPr>
          <p:cNvPr id="5" name="Shape 3"/>
          <p:cNvSpPr/>
          <p:nvPr/>
        </p:nvSpPr>
        <p:spPr>
          <a:xfrm>
            <a:off x="2551688" y="220194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01014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5761" y="2406015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1090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Дата народження</a:t>
            </a:r>
            <a:endParaRPr lang="en-US" sz="28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51084" y="3599497"/>
            <a:ext cx="3681770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21.01.1984 р.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2542103"/>
            <a:ext cx="4196358" cy="2403396"/>
          </a:xfrm>
          <a:prstGeom prst="roundRect">
            <a:avLst>
              <a:gd name="adj" fmla="val 608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10" name="Shape 7"/>
          <p:cNvSpPr/>
          <p:nvPr/>
        </p:nvSpPr>
        <p:spPr>
          <a:xfrm>
            <a:off x="5216962" y="251162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101014"/>
          </a:solidFill>
        </p:spPr>
      </p:sp>
      <p:sp>
        <p:nvSpPr>
          <p:cNvPr id="11" name="Shape 8"/>
          <p:cNvSpPr/>
          <p:nvPr/>
        </p:nvSpPr>
        <p:spPr>
          <a:xfrm>
            <a:off x="6974860" y="220194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01014"/>
          </a:solidFill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8933" y="2406015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74256" y="31090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Освіта</a:t>
            </a:r>
            <a:endParaRPr lang="en-US" sz="28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74256" y="3599497"/>
            <a:ext cx="368177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Житомирський державний педагогічний університет імені І.Я. Франка (2006)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640133" y="2542103"/>
            <a:ext cx="4196358" cy="2403396"/>
          </a:xfrm>
          <a:prstGeom prst="roundRect">
            <a:avLst>
              <a:gd name="adj" fmla="val 608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16" name="Shape 12"/>
          <p:cNvSpPr/>
          <p:nvPr/>
        </p:nvSpPr>
        <p:spPr>
          <a:xfrm>
            <a:off x="9640133" y="251162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101014"/>
          </a:solidFill>
        </p:spPr>
      </p:sp>
      <p:sp>
        <p:nvSpPr>
          <p:cNvPr id="17" name="Shape 13"/>
          <p:cNvSpPr/>
          <p:nvPr/>
        </p:nvSpPr>
        <p:spPr>
          <a:xfrm>
            <a:off x="11398032" y="220194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01014"/>
          </a:solidFill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2462" y="2425898"/>
            <a:ext cx="272177" cy="27217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97427" y="310907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Спеціальність</a:t>
            </a:r>
            <a:endParaRPr lang="en-US" sz="28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897427" y="3599497"/>
            <a:ext cx="368177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Біологія, валеологія, основи екології</a:t>
            </a:r>
            <a:endParaRPr lang="en-US" sz="1750" dirty="0"/>
          </a:p>
        </p:txBody>
      </p:sp>
      <p:sp>
        <p:nvSpPr>
          <p:cNvPr id="21" name="Shape 16"/>
          <p:cNvSpPr/>
          <p:nvPr/>
        </p:nvSpPr>
        <p:spPr>
          <a:xfrm>
            <a:off x="425113" y="5512475"/>
            <a:ext cx="6407944" cy="1677591"/>
          </a:xfrm>
          <a:prstGeom prst="roundRect">
            <a:avLst>
              <a:gd name="adj" fmla="val 8721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22" name="Shape 17"/>
          <p:cNvSpPr/>
          <p:nvPr/>
        </p:nvSpPr>
        <p:spPr>
          <a:xfrm>
            <a:off x="425113" y="5496164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101014"/>
          </a:solidFill>
        </p:spPr>
      </p:sp>
      <p:sp>
        <p:nvSpPr>
          <p:cNvPr id="23" name="Shape 18"/>
          <p:cNvSpPr/>
          <p:nvPr/>
        </p:nvSpPr>
        <p:spPr>
          <a:xfrm>
            <a:off x="3289715" y="5128397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01014"/>
          </a:solidFill>
        </p:spPr>
        <p:txBody>
          <a:bodyPr/>
          <a:lstStyle/>
          <a:p>
            <a:endParaRPr lang="uk-UA" dirty="0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2996" y="5345906"/>
            <a:ext cx="272177" cy="272177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051084" y="607945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Стаж роботи</a:t>
            </a:r>
            <a:endParaRPr lang="en-US" sz="28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1051084" y="6569869"/>
            <a:ext cx="589335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21 рік</a:t>
            </a:r>
            <a:endParaRPr lang="en-US" sz="1750" dirty="0"/>
          </a:p>
        </p:txBody>
      </p:sp>
      <p:sp>
        <p:nvSpPr>
          <p:cNvPr id="27" name="Shape 21"/>
          <p:cNvSpPr/>
          <p:nvPr/>
        </p:nvSpPr>
        <p:spPr>
          <a:xfrm>
            <a:off x="7428548" y="5512475"/>
            <a:ext cx="6407944" cy="1677591"/>
          </a:xfrm>
          <a:prstGeom prst="roundRect">
            <a:avLst>
              <a:gd name="adj" fmla="val 8721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28" name="Shape 22"/>
          <p:cNvSpPr/>
          <p:nvPr/>
        </p:nvSpPr>
        <p:spPr>
          <a:xfrm>
            <a:off x="7428548" y="5481995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101014"/>
          </a:solidFill>
        </p:spPr>
      </p:sp>
      <p:sp>
        <p:nvSpPr>
          <p:cNvPr id="29" name="Shape 23"/>
          <p:cNvSpPr/>
          <p:nvPr/>
        </p:nvSpPr>
        <p:spPr>
          <a:xfrm>
            <a:off x="10292298" y="517231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01014"/>
          </a:solidFill>
        </p:spPr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6371" y="5376386"/>
            <a:ext cx="272177" cy="272177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685842" y="607945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Категорія</a:t>
            </a:r>
            <a:endParaRPr lang="en-US" sz="28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7685842" y="6569869"/>
            <a:ext cx="589335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8182" y="4070946"/>
            <a:ext cx="5342430" cy="40068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0358" y="804088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Моє кредо</a:t>
            </a:r>
            <a:endParaRPr lang="en-US" sz="4450" dirty="0">
              <a:latin typeface="Monotype Corsiva" panose="03010101010201010101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88181" y="1826300"/>
            <a:ext cx="6407944" cy="2028468"/>
          </a:xfrm>
          <a:prstGeom prst="roundRect">
            <a:avLst>
              <a:gd name="adj" fmla="val 1677"/>
            </a:avLst>
          </a:prstGeom>
          <a:solidFill>
            <a:schemeClr val="accent6">
              <a:lumMod val="40000"/>
              <a:lumOff val="60000"/>
            </a:schemeClr>
          </a:solidFill>
          <a:ln w="30480">
            <a:solidFill>
              <a:schemeClr val="accent6">
                <a:lumMod val="50000"/>
              </a:schemeClr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" y="1691555"/>
            <a:ext cx="272177" cy="272177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43" y="3718679"/>
            <a:ext cx="272177" cy="27217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164431" y="2084334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Професійне кредо</a:t>
            </a:r>
            <a:endParaRPr lang="en-US" sz="2650" dirty="0"/>
          </a:p>
        </p:txBody>
      </p:sp>
      <p:sp>
        <p:nvSpPr>
          <p:cNvPr id="8" name="Text 3"/>
          <p:cNvSpPr/>
          <p:nvPr/>
        </p:nvSpPr>
        <p:spPr>
          <a:xfrm>
            <a:off x="1164431" y="2647997"/>
            <a:ext cx="566666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"Щоб мати право вчити інших, потрібно постійно вчитися самому"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7428548" y="5042654"/>
            <a:ext cx="6408063" cy="2028468"/>
          </a:xfrm>
          <a:prstGeom prst="roundRect">
            <a:avLst>
              <a:gd name="adj" fmla="val 1677"/>
            </a:avLst>
          </a:prstGeom>
          <a:solidFill>
            <a:schemeClr val="accent6">
              <a:lumMod val="40000"/>
              <a:lumOff val="60000"/>
            </a:schemeClr>
          </a:solidFill>
          <a:ln w="30480">
            <a:solidFill>
              <a:schemeClr val="accent6">
                <a:lumMod val="50000"/>
              </a:schemeClr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939" y="4937046"/>
            <a:ext cx="272177" cy="272177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042" y="6904553"/>
            <a:ext cx="272177" cy="27217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99189" y="5413296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Життєве кредо</a:t>
            </a:r>
            <a:endParaRPr lang="en-US" sz="2650" dirty="0"/>
          </a:p>
        </p:txBody>
      </p:sp>
      <p:sp>
        <p:nvSpPr>
          <p:cNvPr id="13" name="Text 6"/>
          <p:cNvSpPr/>
          <p:nvPr/>
        </p:nvSpPr>
        <p:spPr>
          <a:xfrm>
            <a:off x="7799189" y="5974675"/>
            <a:ext cx="566678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«Шукати можливості там, де інші бачать труднощі, і цінувати кожен момент "тут і зараз"».</a:t>
            </a:r>
            <a:endParaRPr lang="en-US" sz="1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474" y="665188"/>
            <a:ext cx="5342430" cy="40068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73384" y="881539"/>
            <a:ext cx="6840736" cy="6394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Актуальність обраної теми</a:t>
            </a:r>
            <a:endParaRPr lang="en-US" sz="4000" dirty="0">
              <a:latin typeface="Monotype Corsiva" panose="03010101010201010101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02680" y="1827967"/>
            <a:ext cx="7711440" cy="3274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Обрана мною тема є актуальною і дає такі результати: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30501" y="2391787"/>
            <a:ext cx="306943" cy="30694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52553" y="2385536"/>
            <a:ext cx="3296603" cy="3198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Глибоке вивчення біології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202680" y="2828092"/>
            <a:ext cx="7046476" cy="3274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Сприяє більш глибокому вивченню біології.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30501" y="3570982"/>
            <a:ext cx="306943" cy="3069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690979" y="3564731"/>
            <a:ext cx="2558177" cy="3198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Розвиток мислення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6202680" y="4007287"/>
            <a:ext cx="7046476" cy="6548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Розвиває самостійне мислення, активність, ініціативність, працелюбність та прагнення до самостійного пошуку.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30501" y="5077599"/>
            <a:ext cx="306943" cy="3069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2860" y="5071348"/>
            <a:ext cx="2746296" cy="3198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Креативна діяльність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6202680" y="5513903"/>
            <a:ext cx="7046476" cy="3274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Прищеплює учням смак до креативної діяльності.</a:t>
            </a:r>
            <a:endParaRPr lang="en-US" sz="16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30501" y="6256794"/>
            <a:ext cx="306943" cy="30694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690979" y="6250543"/>
            <a:ext cx="2558177" cy="3198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Творчі здібності</a:t>
            </a:r>
            <a:endParaRPr lang="en-US" sz="2000" dirty="0"/>
          </a:p>
        </p:txBody>
      </p:sp>
      <p:sp>
        <p:nvSpPr>
          <p:cNvPr id="16" name="Text 9"/>
          <p:cNvSpPr/>
          <p:nvPr/>
        </p:nvSpPr>
        <p:spPr>
          <a:xfrm>
            <a:off x="6202680" y="6693098"/>
            <a:ext cx="7046476" cy="6548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Розвиває творчі здібності учнів з урахуванням інтересів, схильностей і потреб.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437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4499" y="3347442"/>
            <a:ext cx="5487710" cy="6859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Мій шлях та мета</a:t>
            </a:r>
            <a:endParaRPr lang="en-US" sz="4300" dirty="0">
              <a:latin typeface="Monotype Corsiva" panose="03010101010201010101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754874" y="4582001"/>
            <a:ext cx="3292554" cy="411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Моя мета: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768191" y="5212913"/>
            <a:ext cx="6279237" cy="3512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Узагальнення та розповсюдження власного досвіду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68191" y="5640943"/>
            <a:ext cx="6279237" cy="7024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можливості особистісного та професійного зростання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68191" y="6420207"/>
            <a:ext cx="6279237" cy="3512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Розкриття творчої натури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0577274" y="4582001"/>
            <a:ext cx="3292554" cy="4114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Основні завдання:</a:t>
            </a:r>
            <a:endParaRPr lang="en-US" sz="2550" dirty="0"/>
          </a:p>
        </p:txBody>
      </p:sp>
      <p:sp>
        <p:nvSpPr>
          <p:cNvPr id="9" name="Text 6"/>
          <p:cNvSpPr/>
          <p:nvPr/>
        </p:nvSpPr>
        <p:spPr>
          <a:xfrm>
            <a:off x="7590592" y="5212913"/>
            <a:ext cx="6279237" cy="3512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Досягти конкретного результату на уроках біології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90592" y="5640943"/>
            <a:ext cx="6279237" cy="7024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Зробити уроки продуктивними, цікавими, розвивальними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90592" y="6420207"/>
            <a:ext cx="6279237" cy="3512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Сприяти розвитку всебічно розвиненої особистості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590592" y="6848237"/>
            <a:ext cx="6279237" cy="7024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Приділяти увагу розвитку спостережливості, уваги, пам'яті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2093" y="434578"/>
            <a:ext cx="4763572" cy="4929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Результативність уроків</a:t>
            </a:r>
            <a:endParaRPr lang="en-US" sz="3100" dirty="0">
              <a:latin typeface="Monotype Corsiva" panose="03010101010201010101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2093" y="1164074"/>
            <a:ext cx="8039814" cy="1539478"/>
          </a:xfrm>
          <a:prstGeom prst="roundRect">
            <a:avLst>
              <a:gd name="adj" fmla="val 153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5" name="Shape 2"/>
          <p:cNvSpPr/>
          <p:nvPr/>
        </p:nvSpPr>
        <p:spPr>
          <a:xfrm>
            <a:off x="709732" y="1321713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01014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67" y="1451729"/>
            <a:ext cx="212884" cy="212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9732" y="1952506"/>
            <a:ext cx="1971675" cy="2464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Різноманітність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09732" y="2157452"/>
            <a:ext cx="7724537" cy="2524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Уроки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досить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різноманітні</a:t>
            </a:r>
            <a:r>
              <a:rPr lang="uk-UA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за формами: урок-дослідження, урок-екскурсія, інтегрований, проблемний,</a:t>
            </a:r>
            <a:endParaRPr lang="uk-UA" sz="12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uk-UA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проєктний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52093" y="2861191"/>
            <a:ext cx="8039814" cy="1539478"/>
          </a:xfrm>
          <a:prstGeom prst="roundRect">
            <a:avLst>
              <a:gd name="adj" fmla="val 153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10" name="Shape 6"/>
          <p:cNvSpPr/>
          <p:nvPr/>
        </p:nvSpPr>
        <p:spPr>
          <a:xfrm>
            <a:off x="709732" y="3018830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01014"/>
          </a:solidFill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867" y="3148846"/>
            <a:ext cx="212884" cy="21288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09732" y="3649623"/>
            <a:ext cx="2238137" cy="2464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Вільне висловлювання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709732" y="3990618"/>
            <a:ext cx="7724537" cy="2524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uk-UA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Учні мають можливість аргументовано висловлювати власну позицію та ставити запитання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552093" y="4558308"/>
            <a:ext cx="8039814" cy="1539478"/>
          </a:xfrm>
          <a:prstGeom prst="roundRect">
            <a:avLst>
              <a:gd name="adj" fmla="val 153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15" name="Shape 10"/>
          <p:cNvSpPr/>
          <p:nvPr/>
        </p:nvSpPr>
        <p:spPr>
          <a:xfrm>
            <a:off x="709732" y="4715947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01014"/>
          </a:solidFill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867" y="4845963"/>
            <a:ext cx="212884" cy="2128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09732" y="5346740"/>
            <a:ext cx="1971675" cy="2464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Вибір учня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09731" y="5582960"/>
            <a:ext cx="7724537" cy="2524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Кожен учень робить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свій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вибір</a:t>
            </a:r>
            <a:r>
              <a:rPr lang="uk-UA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Забезпечую можливість вибору учнем виду діяльності, завдань та</a:t>
            </a:r>
            <a:endParaRPr lang="uk-UA" sz="12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uk-UA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рівня їх складності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552093" y="6255425"/>
            <a:ext cx="8039814" cy="1539478"/>
          </a:xfrm>
          <a:prstGeom prst="roundRect">
            <a:avLst>
              <a:gd name="adj" fmla="val 1537"/>
            </a:avLst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20" name="Shape 14"/>
          <p:cNvSpPr/>
          <p:nvPr/>
        </p:nvSpPr>
        <p:spPr>
          <a:xfrm>
            <a:off x="709732" y="6413063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01014"/>
          </a:solidFill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867" y="6543080"/>
            <a:ext cx="212884" cy="21288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09732" y="7043857"/>
            <a:ext cx="2578179" cy="2464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Атмосфера зацікавленості</a:t>
            </a:r>
            <a:endParaRPr lang="en-US" sz="1550" dirty="0"/>
          </a:p>
        </p:txBody>
      </p:sp>
      <p:sp>
        <p:nvSpPr>
          <p:cNvPr id="23" name="Text 16"/>
          <p:cNvSpPr/>
          <p:nvPr/>
        </p:nvSpPr>
        <p:spPr>
          <a:xfrm>
            <a:off x="709732" y="7384852"/>
            <a:ext cx="7724537" cy="2524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уроках панує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атмосфера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зацікавленості</a:t>
            </a:r>
            <a:r>
              <a:rPr lang="uk-UA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пізнавальної активності та співпраці</a:t>
            </a: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021" y="408086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Плідна співпраця</a:t>
            </a:r>
            <a:endParaRPr lang="en-US" sz="4450" dirty="0">
              <a:latin typeface="Monotype Corsiva" panose="03010101010201010101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384959"/>
            <a:ext cx="1270265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"Світ навколо дитини - це світ природи з безмежним багатством явищ і вивченою красою. В природі вічне джерело дитячого розуму."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365915"/>
            <a:ext cx="1270265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В. Сухомлинський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13806130" y="5129808"/>
            <a:ext cx="30480" cy="1854160"/>
          </a:xfrm>
          <a:prstGeom prst="rect">
            <a:avLst/>
          </a:prstGeom>
          <a:solidFill>
            <a:srgbClr val="101014"/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073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24558" y="2947273"/>
            <a:ext cx="5517952" cy="6018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Досягнення та проекти</a:t>
            </a:r>
            <a:endParaRPr lang="en-US" sz="3750" dirty="0">
              <a:latin typeface="Monotype Corsiva" panose="03010101010201010101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224558" y="3837980"/>
            <a:ext cx="12181284" cy="1155502"/>
          </a:xfrm>
          <a:prstGeom prst="roundRect">
            <a:avLst>
              <a:gd name="adj" fmla="val 2500"/>
            </a:avLst>
          </a:prstGeom>
          <a:solidFill>
            <a:schemeClr val="accent6">
              <a:lumMod val="40000"/>
              <a:lumOff val="60000"/>
            </a:schemeClr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247418" y="3860840"/>
            <a:ext cx="770334" cy="1109782"/>
          </a:xfrm>
          <a:prstGeom prst="roundRect">
            <a:avLst>
              <a:gd name="adj" fmla="val 189"/>
            </a:avLst>
          </a:prstGeom>
          <a:solidFill>
            <a:schemeClr val="accent6">
              <a:lumMod val="60000"/>
              <a:lumOff val="40000"/>
            </a:schemeClr>
          </a:solidFill>
        </p:spPr>
      </p:sp>
      <p:sp>
        <p:nvSpPr>
          <p:cNvPr id="6" name="Text 3"/>
          <p:cNvSpPr/>
          <p:nvPr/>
        </p:nvSpPr>
        <p:spPr>
          <a:xfrm>
            <a:off x="1488162" y="4235172"/>
            <a:ext cx="288846" cy="360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2210276" y="4053364"/>
            <a:ext cx="2407325" cy="3008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Відкритий урок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2210276" y="4469725"/>
            <a:ext cx="10980182" cy="3081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"Речовини і матеріали навколо нас"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1224558" y="5186005"/>
            <a:ext cx="12181284" cy="1155502"/>
          </a:xfrm>
          <a:prstGeom prst="roundRect">
            <a:avLst>
              <a:gd name="adj" fmla="val 2500"/>
            </a:avLst>
          </a:prstGeom>
          <a:solidFill>
            <a:schemeClr val="accent6">
              <a:lumMod val="40000"/>
              <a:lumOff val="60000"/>
            </a:schemeClr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247418" y="5208865"/>
            <a:ext cx="770334" cy="1109782"/>
          </a:xfrm>
          <a:prstGeom prst="roundRect">
            <a:avLst>
              <a:gd name="adj" fmla="val 189"/>
            </a:avLst>
          </a:prstGeom>
          <a:solidFill>
            <a:schemeClr val="accent6">
              <a:lumMod val="60000"/>
              <a:lumOff val="40000"/>
            </a:schemeClr>
          </a:solidFill>
        </p:spPr>
      </p:sp>
      <p:sp>
        <p:nvSpPr>
          <p:cNvPr id="11" name="Text 8"/>
          <p:cNvSpPr/>
          <p:nvPr/>
        </p:nvSpPr>
        <p:spPr>
          <a:xfrm>
            <a:off x="1488162" y="5583198"/>
            <a:ext cx="288846" cy="360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2210276" y="5401389"/>
            <a:ext cx="2574965" cy="3008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Агітбригада "Felicitas"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2210276" y="5817751"/>
            <a:ext cx="10980182" cy="3081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Участь у фестивалі-конкурсі "Молодь обирає здоров'я".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1224558" y="6534031"/>
            <a:ext cx="12181284" cy="1155502"/>
          </a:xfrm>
          <a:prstGeom prst="roundRect">
            <a:avLst>
              <a:gd name="adj" fmla="val 2500"/>
            </a:avLst>
          </a:prstGeom>
          <a:solidFill>
            <a:schemeClr val="accent6">
              <a:lumMod val="40000"/>
              <a:lumOff val="60000"/>
            </a:schemeClr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247418" y="6556891"/>
            <a:ext cx="770334" cy="1109782"/>
          </a:xfrm>
          <a:prstGeom prst="roundRect">
            <a:avLst>
              <a:gd name="adj" fmla="val 189"/>
            </a:avLst>
          </a:prstGeom>
          <a:solidFill>
            <a:schemeClr val="accent6">
              <a:lumMod val="60000"/>
              <a:lumOff val="40000"/>
            </a:schemeClr>
          </a:solidFill>
        </p:spPr>
      </p:sp>
      <p:sp>
        <p:nvSpPr>
          <p:cNvPr id="16" name="Text 13"/>
          <p:cNvSpPr/>
          <p:nvPr/>
        </p:nvSpPr>
        <p:spPr>
          <a:xfrm>
            <a:off x="1488162" y="6931223"/>
            <a:ext cx="288846" cy="360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250" dirty="0"/>
          </a:p>
        </p:txBody>
      </p:sp>
      <p:sp>
        <p:nvSpPr>
          <p:cNvPr id="17" name="Text 14"/>
          <p:cNvSpPr/>
          <p:nvPr/>
        </p:nvSpPr>
        <p:spPr>
          <a:xfrm>
            <a:off x="2210276" y="6749415"/>
            <a:ext cx="4383524" cy="3008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Екологічна агітбригада "Первоцвіти"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2210276" y="7165777"/>
            <a:ext cx="10980182" cy="3081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місце у Всеукраїнському конкурсі "Земля наш спільний дім" за темою "Луки мого дитинства".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/>
          <p:nvPr/>
        </p:nvSpPr>
        <p:spPr>
          <a:xfrm>
            <a:off x="337446" y="673738"/>
            <a:ext cx="5109924" cy="5726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101014"/>
                </a:solidFill>
                <a:latin typeface="Monotype Corsiva" panose="03010101010201010101" pitchFamily="66" charset="0"/>
                <a:ea typeface="Playfair Display Bold" pitchFamily="34" charset="-122"/>
                <a:cs typeface="Playfair Display Bold" pitchFamily="34" charset="-120"/>
              </a:rPr>
              <a:t>Громадська діяльність</a:t>
            </a:r>
            <a:endParaRPr lang="en-US" sz="3600" dirty="0">
              <a:latin typeface="Monotype Corsiva" panose="03010101010201010101" pitchFamily="66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-6525638" y="4239759"/>
            <a:ext cx="11589901" cy="2931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r" rtl="1">
              <a:lnSpc>
                <a:spcPts val="2300"/>
              </a:lnSpc>
              <a:buSzPct val="100000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Найпростіше укриття, </a:t>
            </a:r>
            <a:r>
              <a:rPr lang="en-US" sz="2000" dirty="0" err="1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збудоване</a:t>
            </a: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 </a:t>
            </a:r>
            <a:endParaRPr lang="uk-UA" sz="2000" dirty="0">
              <a:solidFill>
                <a:srgbClr val="39393C"/>
              </a:solidFill>
              <a:latin typeface="Monotype Corsiva" panose="03010101010201010101" pitchFamily="66" charset="0"/>
              <a:ea typeface="Open Sans" pitchFamily="34" charset="-122"/>
              <a:cs typeface="Open Sans" pitchFamily="34" charset="-120"/>
            </a:endParaRPr>
          </a:p>
          <a:p>
            <a:pPr algn="r" rtl="1">
              <a:lnSpc>
                <a:spcPts val="2300"/>
              </a:lnSpc>
              <a:buSzPct val="100000"/>
            </a:pPr>
            <a:r>
              <a:rPr lang="en-US" sz="2000" dirty="0" err="1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силами</a:t>
            </a: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 педагогічного та батьківського колективу"</a:t>
            </a:r>
            <a:endParaRPr lang="en-US" sz="2000" dirty="0">
              <a:latin typeface="Monotype Corsiva" panose="03010101010201010101" pitchFamily="66" charset="0"/>
            </a:endParaRPr>
          </a:p>
        </p:txBody>
      </p:sp>
      <p:sp>
        <p:nvSpPr>
          <p:cNvPr id="8" name="Text 2"/>
          <p:cNvSpPr/>
          <p:nvPr/>
        </p:nvSpPr>
        <p:spPr>
          <a:xfrm>
            <a:off x="-2208629" y="4225920"/>
            <a:ext cx="11589901" cy="2931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r" rtl="1">
              <a:lnSpc>
                <a:spcPts val="2300"/>
              </a:lnSpc>
              <a:buSzPct val="100000"/>
            </a:pP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Захід "Квітни, жінко, під мирним небом</a:t>
            </a:r>
            <a:r>
              <a:rPr lang="en-US" sz="14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</a:t>
            </a:r>
            <a:endParaRPr lang="en-US" sz="1400" dirty="0"/>
          </a:p>
        </p:txBody>
      </p:sp>
      <p:sp>
        <p:nvSpPr>
          <p:cNvPr id="9" name="Text 3"/>
          <p:cNvSpPr/>
          <p:nvPr/>
        </p:nvSpPr>
        <p:spPr>
          <a:xfrm>
            <a:off x="-2375898" y="7141584"/>
            <a:ext cx="11589901" cy="2931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r" rtl="1">
              <a:lnSpc>
                <a:spcPts val="2300"/>
              </a:lnSpc>
              <a:buSzPct val="100000"/>
            </a:pP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Захід "Ходить по землі Святий Миколай"</a:t>
            </a:r>
            <a:endParaRPr lang="en-US" sz="2000" dirty="0">
              <a:latin typeface="Monotype Corsiva" panose="03010101010201010101" pitchFamily="66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9058656" y="4357849"/>
            <a:ext cx="4631401" cy="2555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r" rtl="1">
              <a:lnSpc>
                <a:spcPts val="2300"/>
              </a:lnSpc>
              <a:buSzPct val="100000"/>
            </a:pPr>
            <a:r>
              <a:rPr lang="en-US" sz="2000" dirty="0">
                <a:solidFill>
                  <a:srgbClr val="39393C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Участь у конкурсі Української колядки</a:t>
            </a:r>
            <a:endParaRPr lang="en-US" sz="2000" dirty="0">
              <a:latin typeface="Monotype Corsiva" panose="03010101010201010101" pitchFamily="66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1550019" y="1716792"/>
            <a:ext cx="2352907" cy="2320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1"/>
          <a:srcRect b="27038"/>
          <a:stretch>
            <a:fillRect/>
          </a:stretch>
        </p:blipFill>
        <p:spPr>
          <a:xfrm>
            <a:off x="1671161" y="1850314"/>
            <a:ext cx="2110621" cy="2053271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5824285" y="1789538"/>
            <a:ext cx="3052751" cy="2053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 rotWithShape="1">
          <a:blip r:embed="rId2"/>
          <a:srcRect l="11606" t="8347" r="17386" b="4995"/>
          <a:stretch>
            <a:fillRect/>
          </a:stretch>
        </p:blipFill>
        <p:spPr>
          <a:xfrm>
            <a:off x="6049536" y="1960842"/>
            <a:ext cx="2531327" cy="1737605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10415238" y="1802210"/>
            <a:ext cx="3052751" cy="214797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3"/>
          <a:srcRect b="18356"/>
          <a:stretch>
            <a:fillRect/>
          </a:stretch>
        </p:blipFill>
        <p:spPr>
          <a:xfrm>
            <a:off x="10522734" y="1970262"/>
            <a:ext cx="2837758" cy="1737606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5447370" y="4650981"/>
            <a:ext cx="4064620" cy="230515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55" y="4749438"/>
            <a:ext cx="3564850" cy="2108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69" y="4902163"/>
            <a:ext cx="3067604" cy="23007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5238" y="4902163"/>
            <a:ext cx="3458515" cy="20539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2753</Words>
  <Application>WPS Presentation</Application>
  <PresentationFormat>Довільний</PresentationFormat>
  <Paragraphs>160</Paragraphs>
  <Slides>12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SimSun</vt:lpstr>
      <vt:lpstr>Wingdings</vt:lpstr>
      <vt:lpstr>Monotype Corsiva</vt:lpstr>
      <vt:lpstr>Playfair Display Bold</vt:lpstr>
      <vt:lpstr>Playfair Display Bold</vt:lpstr>
      <vt:lpstr>Open Sans</vt:lpstr>
      <vt:lpstr>Open Sans</vt:lpstr>
      <vt:lpstr>Open Sans</vt:lpstr>
      <vt:lpstr>Playfair Display Bold</vt:lpstr>
      <vt:lpstr>Microsoft YaHei</vt:lpstr>
      <vt:lpstr>Arial Unicode MS</vt:lpstr>
      <vt:lpstr>Calibri</vt:lpstr>
      <vt:lpstr>Segoe Print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Амалія Поліщук</dc:creator>
  <cp:lastModifiedBy>User</cp:lastModifiedBy>
  <cp:revision>5</cp:revision>
  <dcterms:created xsi:type="dcterms:W3CDTF">2026-01-07T21:29:00Z</dcterms:created>
  <dcterms:modified xsi:type="dcterms:W3CDTF">2026-03-26T12:53:16Z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A4899D0ACBF54212BE3789C3CAF9DC12_12</vt:lpwstr>
  </property>
  <property fmtid="{D5CDD505-2E9C-101B-9397-08002B2CF9AE}" pid="3" name="KSOProductBuildVer">
    <vt:lpwstr>1049-12.2.0.23196</vt:lpwstr>
  </property>
</Properties>
</file>