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64" r:id="rId5"/>
    <p:sldId id="265" r:id="rId6"/>
    <p:sldId id="259" r:id="rId7"/>
    <p:sldId id="270" r:id="rId8"/>
    <p:sldId id="271" r:id="rId9"/>
    <p:sldId id="261" r:id="rId10"/>
    <p:sldId id="262" r:id="rId11"/>
    <p:sldId id="263" r:id="rId12"/>
    <p:sldId id="266" r:id="rId13"/>
    <p:sldId id="267" r:id="rId14"/>
    <p:sldId id="268" r:id="rId15"/>
    <p:sldId id="269" r:id="rId16"/>
    <p:sldId id="274" r:id="rId17"/>
    <p:sldId id="273" r:id="rId18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6600"/>
    <a:srgbClr val="0066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62" autoAdjust="0"/>
    <p:restoredTop sz="55735" autoAdjust="0"/>
  </p:normalViewPr>
  <p:slideViewPr>
    <p:cSldViewPr>
      <p:cViewPr varScale="1">
        <p:scale>
          <a:sx n="73" d="100"/>
          <a:sy n="73" d="100"/>
        </p:scale>
        <p:origin x="-129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35C1D6-733E-4015-9ABE-8F100C64DA06}" type="datetimeFigureOut">
              <a:rPr lang="uk-UA" smtClean="0"/>
              <a:pPr/>
              <a:t>30.03.2026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CC384C-DA97-4EEA-B652-87C077B5F313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C384C-DA97-4EEA-B652-87C077B5F313}" type="slidenum">
              <a:rPr lang="uk-UA" smtClean="0"/>
              <a:pPr/>
              <a:t>1</a:t>
            </a:fld>
            <a:endParaRPr 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CBEEB-74EB-402F-8C46-57CCE6E255F7}" type="datetimeFigureOut">
              <a:rPr lang="uk-UA" smtClean="0"/>
              <a:pPr/>
              <a:t>30.03.2026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69FD7-EF24-43FA-AD13-45D222666FE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>
    <p:split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CBEEB-74EB-402F-8C46-57CCE6E255F7}" type="datetimeFigureOut">
              <a:rPr lang="uk-UA" smtClean="0"/>
              <a:pPr/>
              <a:t>30.03.2026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69FD7-EF24-43FA-AD13-45D222666FE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>
    <p:split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CBEEB-74EB-402F-8C46-57CCE6E255F7}" type="datetimeFigureOut">
              <a:rPr lang="uk-UA" smtClean="0"/>
              <a:pPr/>
              <a:t>30.03.2026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69FD7-EF24-43FA-AD13-45D222666FE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>
    <p:split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CBEEB-74EB-402F-8C46-57CCE6E255F7}" type="datetimeFigureOut">
              <a:rPr lang="uk-UA" smtClean="0"/>
              <a:pPr/>
              <a:t>30.03.2026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69FD7-EF24-43FA-AD13-45D222666FE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>
    <p:split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CBEEB-74EB-402F-8C46-57CCE6E255F7}" type="datetimeFigureOut">
              <a:rPr lang="uk-UA" smtClean="0"/>
              <a:pPr/>
              <a:t>30.03.2026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69FD7-EF24-43FA-AD13-45D222666FE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>
    <p:split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CBEEB-74EB-402F-8C46-57CCE6E255F7}" type="datetimeFigureOut">
              <a:rPr lang="uk-UA" smtClean="0"/>
              <a:pPr/>
              <a:t>30.03.2026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69FD7-EF24-43FA-AD13-45D222666FE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>
    <p:spli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CBEEB-74EB-402F-8C46-57CCE6E255F7}" type="datetimeFigureOut">
              <a:rPr lang="uk-UA" smtClean="0"/>
              <a:pPr/>
              <a:t>30.03.2026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69FD7-EF24-43FA-AD13-45D222666FE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>
    <p:spli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CBEEB-74EB-402F-8C46-57CCE6E255F7}" type="datetimeFigureOut">
              <a:rPr lang="uk-UA" smtClean="0"/>
              <a:pPr/>
              <a:t>30.03.2026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69FD7-EF24-43FA-AD13-45D222666FE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>
    <p:spli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CBEEB-74EB-402F-8C46-57CCE6E255F7}" type="datetimeFigureOut">
              <a:rPr lang="uk-UA" smtClean="0"/>
              <a:pPr/>
              <a:t>30.03.2026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69FD7-EF24-43FA-AD13-45D222666FE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>
    <p:spli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CBEEB-74EB-402F-8C46-57CCE6E255F7}" type="datetimeFigureOut">
              <a:rPr lang="uk-UA" smtClean="0"/>
              <a:pPr/>
              <a:t>30.03.2026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69FD7-EF24-43FA-AD13-45D222666FE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>
    <p:spli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CBEEB-74EB-402F-8C46-57CCE6E255F7}" type="datetimeFigureOut">
              <a:rPr lang="uk-UA" smtClean="0"/>
              <a:pPr/>
              <a:t>30.03.2026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69FD7-EF24-43FA-AD13-45D222666FE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>
    <p:split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8CBEEB-74EB-402F-8C46-57CCE6E255F7}" type="datetimeFigureOut">
              <a:rPr lang="uk-UA" smtClean="0"/>
              <a:pPr/>
              <a:t>30.03.2026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69FD7-EF24-43FA-AD13-45D222666FE0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split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88641"/>
            <a:ext cx="7772400" cy="936104"/>
          </a:xfrm>
        </p:spPr>
        <p:txBody>
          <a:bodyPr/>
          <a:lstStyle/>
          <a:p>
            <a:r>
              <a:rPr lang="uk-UA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АТЕСТАЦІЯ - 2026</a:t>
            </a:r>
            <a:endParaRPr lang="uk-UA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C:\Users\пк\Desktop\ГУТ\IMG_20240704_07484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96752"/>
            <a:ext cx="185737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2123728" y="1052736"/>
            <a:ext cx="6840760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ДЕНИСЕВИЧ  </a:t>
            </a:r>
            <a:r>
              <a:rPr lang="uk-UA" sz="2400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ВОЛОДИМИР </a:t>
            </a:r>
            <a:r>
              <a:rPr lang="uk-UA" sz="2400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ФАБІЯНОВИЧ</a:t>
            </a:r>
          </a:p>
          <a:p>
            <a:endParaRPr lang="uk-UA" sz="2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РІК НАРОДЖЕННЯ – 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1964</a:t>
            </a:r>
          </a:p>
          <a:p>
            <a:endParaRPr lang="uk-UA" sz="2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ПОСАДА –    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ВЧИТЕЛЬ 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ІСТОРІЇ ,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ПРАВОЗНАВСТВА,  </a:t>
            </a:r>
          </a:p>
          <a:p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                        ЗАРУБІЖНОЇ ЛІТЕРАТУРИ,  </a:t>
            </a:r>
          </a:p>
          <a:p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                        УКРАЇНСЬКОЇ  МОВИ І ЛІТЕРАТУРИ</a:t>
            </a:r>
          </a:p>
          <a:p>
            <a:endParaRPr lang="uk-UA" sz="2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ФАХ –    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ВЧИТЕЛЬ 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РОСІЙСЬКОЇ МОВИ                         </a:t>
            </a:r>
            <a:endParaRPr lang="uk-UA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І ЛІТЕРАТУРИ, ІСТОРИК, 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ВИКЛАДАЧ ІСТОРІЇ</a:t>
            </a:r>
          </a:p>
          <a:p>
            <a:endParaRPr lang="uk-UA" sz="2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СТАЖ –    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37 РОКІВ</a:t>
            </a:r>
          </a:p>
          <a:p>
            <a:endParaRPr lang="uk-UA" sz="2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КАТЕГОРІЯ –  «СПЕЦІАЛІСТ ВИЩОЇ КАТЕГОРІЇ»,  </a:t>
            </a:r>
            <a:endParaRPr lang="uk-UA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                         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  ВЧИТЕЛЬ-МЕТОДИСТ</a:t>
            </a:r>
            <a:endParaRPr lang="uk-UA" sz="2000" dirty="0">
              <a:latin typeface="Times New Roman" pitchFamily="18" charset="0"/>
              <a:cs typeface="Times New Roman" pitchFamily="18" charset="0"/>
            </a:endParaRPr>
          </a:p>
          <a:p>
            <a:endParaRPr lang="uk-UA" dirty="0"/>
          </a:p>
          <a:p>
            <a:endParaRPr lang="uk-UA" dirty="0"/>
          </a:p>
          <a:p>
            <a:endParaRPr lang="uk-UA" dirty="0"/>
          </a:p>
        </p:txBody>
      </p:sp>
      <p:sp>
        <p:nvSpPr>
          <p:cNvPr id="14" name="TextBox 13"/>
          <p:cNvSpPr txBox="1"/>
          <p:nvPr/>
        </p:nvSpPr>
        <p:spPr>
          <a:xfrm>
            <a:off x="323528" y="5733256"/>
            <a:ext cx="85689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ТЕМА </a:t>
            </a:r>
            <a:r>
              <a:rPr lang="uk-UA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ДОСВІДУ:</a:t>
            </a:r>
            <a:r>
              <a:rPr lang="uk-UA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uk-UA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КОМПЕТЕНТНІСНИЙ </a:t>
            </a:r>
            <a:r>
              <a:rPr lang="uk-UA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ПІДХІД ТА УЧНІВСЬКІ КОМПЕТЕНЦІЇ </a:t>
            </a:r>
            <a:r>
              <a:rPr lang="uk-UA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 ІСТОРИЧНІЙ ОСВІТІ”</a:t>
            </a:r>
            <a:endParaRPr lang="uk-UA" sz="24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dirty="0"/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43608" y="0"/>
            <a:ext cx="725826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31550" cmpd="sng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 АТЕСТАЦІЙНИЙ ПЕРІОД ПРОВЕДЕНО:</a:t>
            </a:r>
            <a:endParaRPr lang="uk-UA" sz="3600" b="1" cap="none" spc="0" dirty="0">
              <a:ln w="31550" cmpd="sng">
                <a:solidFill>
                  <a:srgbClr val="002060"/>
                </a:soli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1757493" y="1451774"/>
            <a:ext cx="562904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mbria" pitchFamily="18" charset="0"/>
              </a:rPr>
              <a:t>ПРАВОЗНАВЧИЙ ТУРНІР “ФЕМІДА»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9458" name="Picture 2" descr="C:\Users\пк\Desktop\Атестація 2026\Новая папка (3)\IMG_20191210_1113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988840"/>
            <a:ext cx="5904656" cy="442849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179512" y="285181"/>
            <a:ext cx="8626407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ПРАВОВА ДОПОМОГА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ПРАВА ЛЮДИНИ В УМОВАХ ВОЄННОГО ЧАСУ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82" name="Picture 2" descr="C:\Users\пк\Desktop\Атестація 2026\Толерантність - шлях до просуванн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6792"/>
            <a:ext cx="9144000" cy="492918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143000"/>
          </a:xfrm>
        </p:spPr>
        <p:txBody>
          <a:bodyPr>
            <a:normAutofit/>
          </a:bodyPr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Конкурс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 ПОЕЗІЇ. Вірш “Я </a:t>
            </a:r>
            <a:r>
              <a:rPr lang="uk-UA" sz="2800" b="1" dirty="0" err="1" smtClean="0">
                <a:latin typeface="Times New Roman" pitchFamily="18" charset="0"/>
                <a:cs typeface="Times New Roman" pitchFamily="18" charset="0"/>
              </a:rPr>
              <a:t>утверждаюсь”</a:t>
            </a:r>
            <a:endParaRPr lang="uk-UA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 descr="C:\Users\пк\Desktop\Атестація 2026\Вірш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052736"/>
            <a:ext cx="5696330" cy="2736304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3714752"/>
            <a:ext cx="6162675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heel spokes="2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пк\Desktop\Атестація 2026\книга6 - копия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4664"/>
            <a:ext cx="9144000" cy="6237312"/>
          </a:xfrm>
          <a:prstGeom prst="rect">
            <a:avLst/>
          </a:prstGeom>
          <a:noFill/>
        </p:spPr>
      </p:pic>
      <p:pic>
        <p:nvPicPr>
          <p:cNvPr id="7" name="Рисунок 6" descr="C:\Users\пк\Desktop\Атестація 2026\Диктант Рятувальник - професія героїчна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81536"/>
            <a:ext cx="4896544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259632" y="980728"/>
            <a:ext cx="42484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       ДИКТАНТ.    </a:t>
            </a:r>
          </a:p>
          <a:p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 “РЯТУВАЛЬНИК – ПРОФЕСІЯ ГЕРОЇЧНА”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over dir="l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пк\Desktop\Атестація 2026\книга6 - копия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4664"/>
            <a:ext cx="9144000" cy="623731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259632" y="980728"/>
            <a:ext cx="42484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               ДЕНЬ   </a:t>
            </a:r>
          </a:p>
          <a:p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       УКРАЇНСЬКОЇ   </a:t>
            </a:r>
          </a:p>
          <a:p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      ПИСЕМНОСТІ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2" name="Picture 2" descr="C:\Users\пк\Desktop\Атестація 2026\День Української писемності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284984"/>
            <a:ext cx="7776864" cy="330921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КОНКУРС “ЧУТТЯ ЄДИНОЇ РОДИНИ”</a:t>
            </a:r>
            <a:br>
              <a:rPr lang="uk-UA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“ЗАБУТА СВІТЛИНА”</a:t>
            </a:r>
            <a:endParaRPr lang="uk-UA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124744"/>
            <a:ext cx="3096344" cy="5160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124744"/>
            <a:ext cx="3096344" cy="5209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404664"/>
          </a:xfrm>
        </p:spPr>
        <p:txBody>
          <a:bodyPr>
            <a:normAutofit/>
          </a:bodyPr>
          <a:lstStyle/>
          <a:p>
            <a:r>
              <a:rPr lang="uk-UA" sz="1400" b="1" dirty="0" smtClean="0">
                <a:solidFill>
                  <a:srgbClr val="0000CC"/>
                </a:solidFill>
              </a:rPr>
              <a:t>КУЛЬТУРА КИЇВСЬКОЇ РУСІ</a:t>
            </a:r>
            <a:endParaRPr lang="uk-UA" sz="1400" dirty="0"/>
          </a:p>
        </p:txBody>
      </p:sp>
      <p:pic>
        <p:nvPicPr>
          <p:cNvPr id="2050" name="Picture 2" descr="C:\Users\пк\Desktop\кросворди\Кросс Енеїла 1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705" y="3933056"/>
            <a:ext cx="8948295" cy="2924944"/>
          </a:xfrm>
          <a:prstGeom prst="rect">
            <a:avLst/>
          </a:prstGeom>
          <a:noFill/>
        </p:spPr>
      </p:pic>
      <p:pic>
        <p:nvPicPr>
          <p:cNvPr id="2051" name="Picture 3" descr="C:\Users\пк\Desktop\кросворди\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32656"/>
            <a:ext cx="7560840" cy="362864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“СЛОВО! МОЯ ТИ ЄДИНАЯ ЗБРОЄ..!”</a:t>
            </a:r>
            <a:endParaRPr lang="uk-UA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26" name="Picture 2" descr="C:\Users\пк\Desktop\ГУТ\я1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340768"/>
            <a:ext cx="3690751" cy="5211859"/>
          </a:xfrm>
          <a:prstGeom prst="rect">
            <a:avLst/>
          </a:prstGeom>
          <a:noFill/>
        </p:spPr>
      </p:pic>
      <p:pic>
        <p:nvPicPr>
          <p:cNvPr id="1027" name="Picture 3" descr="C:\Users\пк\Desktop\ГУТ\IMG_20230123_122250 -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24744"/>
            <a:ext cx="4137924" cy="551723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573325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СЛАВА УКРАЇНІ! СЛАВА ЗСУ! </a:t>
            </a:r>
          </a:p>
          <a:p>
            <a:pPr algn="ctr"/>
            <a:r>
              <a:rPr lang="uk-U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СЛАВА УКРАЇНСЬКІЙ ОСВІТІ !</a:t>
            </a:r>
            <a:endParaRPr lang="uk-UA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slow">
    <p:comb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539552" y="692696"/>
          <a:ext cx="8291264" cy="6232113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1944216"/>
                <a:gridCol w="6347048"/>
              </a:tblGrid>
              <a:tr h="3042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Педагогічні ради</a:t>
                      </a:r>
                      <a:endParaRPr lang="uk-UA" sz="14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Участь</a:t>
                      </a:r>
                      <a:r>
                        <a:rPr lang="uk-UA" sz="14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у </a:t>
                      </a:r>
                      <a:r>
                        <a:rPr lang="uk-UA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педагогічних </a:t>
                      </a:r>
                      <a:r>
                        <a:rPr lang="uk-UA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радах з широкого кола питань навчання та виховання учнів.</a:t>
                      </a:r>
                      <a:endParaRPr lang="uk-UA" sz="14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8160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Курси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ЖОіППО</a:t>
                      </a:r>
                      <a:r>
                        <a:rPr lang="uk-UA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 Курси вчителів історії та </a:t>
                      </a:r>
                      <a:r>
                        <a:rPr lang="uk-UA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правознавства,</a:t>
                      </a:r>
                      <a:r>
                        <a:rPr lang="uk-UA" sz="14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зарубіжної літератури, української мови і літератури.</a:t>
                      </a:r>
                      <a:endParaRPr lang="uk-UA" sz="1400" b="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ЖДУ:</a:t>
                      </a:r>
                      <a:r>
                        <a:rPr lang="uk-UA" sz="14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Курси вчителів зарубіжної літератури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ХДУ: Курси вчителів історії</a:t>
                      </a:r>
                      <a:endParaRPr lang="uk-UA" sz="14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0200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Надрукування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Книги: «Новий Завод: два століття поступу», </a:t>
                      </a:r>
                      <a:r>
                        <a:rPr lang="uk-UA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</a:t>
                      </a:r>
                      <a:r>
                        <a:rPr lang="uk-UA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Новий Завод» (польською мовою),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«Малі річки </a:t>
                      </a:r>
                      <a:r>
                        <a:rPr lang="uk-UA" sz="1400" b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Пулинщини</a:t>
                      </a:r>
                      <a:r>
                        <a:rPr lang="uk-UA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(знані і незнані)», </a:t>
                      </a:r>
                      <a:r>
                        <a:rPr lang="uk-UA" sz="14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статті </a:t>
                      </a:r>
                      <a:r>
                        <a:rPr lang="uk-UA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 книзі «Польські поселення Житомирщини».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Цикл краєзнавчих статей у газетах «Вісті» та «Житомирщина».</a:t>
                      </a:r>
                    </a:p>
                  </a:txBody>
                  <a:tcPr marL="68580" marR="68580" marT="0" marB="0"/>
                </a:tc>
              </a:tr>
              <a:tr h="893400">
                <a:tc>
                  <a:txBody>
                    <a:bodyPr/>
                    <a:lstStyle/>
                    <a:p>
                      <a:r>
                        <a:rPr lang="uk-UA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Виступи на історичну тематику</a:t>
                      </a:r>
                      <a:endParaRPr lang="uk-UA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Новозаводський</a:t>
                      </a:r>
                      <a:r>
                        <a:rPr lang="uk-UA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костьол – виступ перед прихожанами та  гостями з Бердичівського району</a:t>
                      </a:r>
                    </a:p>
                    <a:p>
                      <a:r>
                        <a:rPr lang="en-US" sz="1400" b="0" i="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Gnatyuk</a:t>
                      </a:r>
                      <a:r>
                        <a:rPr lang="en-US" sz="1400" b="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Art Center</a:t>
                      </a:r>
                      <a:r>
                        <a:rPr lang="uk-UA" sz="1400" b="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:</a:t>
                      </a:r>
                      <a:r>
                        <a:rPr lang="uk-UA" sz="1400" b="0" i="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- виступ з лекцією на тему </a:t>
                      </a:r>
                      <a:r>
                        <a:rPr lang="uk-UA" sz="1400" b="0" i="0" kern="12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“Польські</a:t>
                      </a:r>
                      <a:r>
                        <a:rPr lang="uk-UA" sz="1400" b="0" i="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сліди на </a:t>
                      </a:r>
                      <a:r>
                        <a:rPr lang="uk-UA" sz="1400" b="0" i="0" kern="12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Житомирщині”</a:t>
                      </a:r>
                      <a:endParaRPr lang="uk-UA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2168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Методична</a:t>
                      </a:r>
                      <a:r>
                        <a:rPr lang="uk-UA" sz="14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робота</a:t>
                      </a:r>
                      <a:endParaRPr lang="uk-UA" sz="14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Методичні рекомендації для проведення практичних робіт з історії у 6 класі.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Розробки </a:t>
                      </a:r>
                      <a:r>
                        <a:rPr lang="uk-UA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уроків</a:t>
                      </a:r>
                      <a:r>
                        <a:rPr lang="uk-UA" sz="14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та </a:t>
                      </a:r>
                      <a:r>
                        <a:rPr lang="uk-UA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практичних </a:t>
                      </a:r>
                      <a:r>
                        <a:rPr lang="uk-UA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занять з історії </a:t>
                      </a:r>
                      <a:r>
                        <a:rPr lang="uk-UA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мови та літератури</a:t>
                      </a:r>
                      <a:r>
                        <a:rPr lang="uk-UA" sz="14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endParaRPr lang="uk-UA" sz="14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Розробка </a:t>
                      </a:r>
                      <a:r>
                        <a:rPr lang="uk-UA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тематичних </a:t>
                      </a:r>
                      <a:r>
                        <a:rPr lang="uk-UA" sz="1400" b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мультимедійниї</a:t>
                      </a:r>
                      <a:r>
                        <a:rPr lang="uk-UA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презентацій з історії та зарубіжної літератури</a:t>
                      </a:r>
                      <a:r>
                        <a:rPr lang="uk-UA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Розробки кросвордів для уроків повторення та систематизації знань</a:t>
                      </a:r>
                      <a:r>
                        <a:rPr lang="uk-UA" sz="14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учнів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Проведення відкритих уроків та виховних заходів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Участь в предметних олімпіадах та конкурсах</a:t>
                      </a:r>
                      <a:r>
                        <a:rPr lang="uk-UA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Методичний супровід студентки-практикантки </a:t>
                      </a:r>
                      <a:r>
                        <a:rPr lang="uk-UA" sz="14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Лозанюк</a:t>
                      </a:r>
                      <a:r>
                        <a:rPr lang="uk-UA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Вікторії.</a:t>
                      </a:r>
                      <a:endParaRPr lang="uk-UA" sz="14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2168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Нагороди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Почесна грамота Міністерства освіти і науки України,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Грамота Житомирської обласної ради,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Грамота Обласної ради Українського товариства охорони </a:t>
                      </a:r>
                      <a:r>
                        <a:rPr lang="uk-UA" sz="1400" b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пам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’</a:t>
                      </a:r>
                      <a:r>
                        <a:rPr lang="uk-UA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яток історії та культури,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Грамоти та Подяки обласного управління та районного відділу освіти.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Шкільні Грамоти та Подяки.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5362" name="WordArt 2"/>
          <p:cNvSpPr>
            <a:spLocks noChangeArrowheads="1" noChangeShapeType="1" noTextEdit="1"/>
          </p:cNvSpPr>
          <p:nvPr/>
        </p:nvSpPr>
        <p:spPr bwMode="auto">
          <a:xfrm>
            <a:off x="2411760" y="0"/>
            <a:ext cx="4448175" cy="762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 rtl="0"/>
            <a:r>
              <a:rPr lang="uk-UA" sz="3600" kern="10" spc="0" dirty="0" smtClean="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/>
                <a:latin typeface="Impact"/>
              </a:rPr>
              <a:t>МЕТОДИЧНИЙ ЛИСТОК</a:t>
            </a:r>
            <a:endParaRPr lang="uk-UA" sz="3600" kern="10" spc="0" dirty="0">
              <a:ln w="9525" algn="ctr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effectLst/>
              <a:latin typeface="Impact"/>
            </a:endParaRPr>
          </a:p>
        </p:txBody>
      </p:sp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43608" y="0"/>
            <a:ext cx="725826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31550" cmpd="sng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 АТЕСТАЦІЙНИЙ ПЕРІОД ПРОВЕДЕНО:</a:t>
            </a:r>
            <a:endParaRPr lang="uk-UA" sz="3600" b="1" cap="none" spc="0" dirty="0">
              <a:ln w="31550" cmpd="sng">
                <a:solidFill>
                  <a:srgbClr val="002060"/>
                </a:soli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1314153" y="1451774"/>
            <a:ext cx="651569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mbria" pitchFamily="18" charset="0"/>
              </a:rPr>
              <a:t>ЗАХІД «1941 рік: трагедія Бабиного Яру»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2060848"/>
            <a:ext cx="6768752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67544" y="404664"/>
            <a:ext cx="806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ДЕНЬ ПАМ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ЯТІ ЖЕРТВ ГОЛОДОМОРУ</a:t>
            </a:r>
            <a:endParaRPr lang="uk-UA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 descr="C:\Users\пк\Desktop\Атестація 2026\День памяті жертв Голодомору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052736"/>
            <a:ext cx="4219575" cy="56197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67544" y="404664"/>
            <a:ext cx="806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ДЕНЬ ГІДНОСТІ ТА СВОБОДИ</a:t>
            </a:r>
            <a:endParaRPr lang="uk-UA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 descr="C:\Users\пк\Desktop\Атестація 2026\День Гідності та Свободи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628800"/>
            <a:ext cx="8568952" cy="461247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539552" y="423681"/>
            <a:ext cx="826636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mbria" pitchFamily="18" charset="0"/>
              </a:rPr>
              <a:t>АРТ-ЦЕНТР ГНАТЮК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2800" b="1" dirty="0" smtClean="0">
                <a:latin typeface="Calibri" pitchFamily="34" charset="0"/>
                <a:ea typeface="Times New Roman" pitchFamily="18" charset="0"/>
                <a:cs typeface="Cambria" pitchFamily="18" charset="0"/>
              </a:rPr>
              <a:t>“ПОЛЬСЬКІ СЛІДИ НА ЖИТОМИРЩИНІ”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6626" name="Picture 2" descr="C:\Users\пк\Desktop\Атестація 2026\артцентр польські сліди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556792"/>
            <a:ext cx="6720747" cy="504056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539552" y="392904"/>
            <a:ext cx="826636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mbria" pitchFamily="18" charset="0"/>
              </a:rPr>
              <a:t>НОВОЗАВОДСЬКИЙ</a:t>
            </a:r>
            <a:r>
              <a:rPr kumimoji="0" lang="uk-UA" sz="32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mbria" pitchFamily="18" charset="0"/>
              </a:rPr>
              <a:t> КОСТЬОЛ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mbria" pitchFamily="18" charset="0"/>
              </a:rPr>
              <a:t> «ІСТОРІЯ НОВОГО ЗАВОДУ</a:t>
            </a: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mbria" pitchFamily="18" charset="0"/>
              </a:rPr>
              <a:t>»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9698" name="Picture 2" descr="Нет описания фото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556792"/>
            <a:ext cx="3867894" cy="5157192"/>
          </a:xfrm>
          <a:prstGeom prst="rect">
            <a:avLst/>
          </a:prstGeom>
          <a:noFill/>
        </p:spPr>
      </p:pic>
      <p:pic>
        <p:nvPicPr>
          <p:cNvPr id="29700" name="Picture 4" descr="Нет описания фото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412776"/>
            <a:ext cx="3857150" cy="515719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dir="in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539552" y="392904"/>
            <a:ext cx="826636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mbria" pitchFamily="18" charset="0"/>
              </a:rPr>
              <a:t>ЗАХІД «БІОГРАФІЧНЕ ДОСЬЄ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mbria" pitchFamily="18" charset="0"/>
              </a:rPr>
              <a:t>ЄВГЕНА КОНОВАЛЬЦЯ</a:t>
            </a: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mbria" pitchFamily="18" charset="0"/>
              </a:rPr>
              <a:t>»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556792"/>
            <a:ext cx="6611828" cy="4986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348880"/>
            <a:ext cx="4104456" cy="4293096"/>
          </a:xfrm>
          <a:prstGeom prst="rect">
            <a:avLst/>
          </a:prstGeom>
          <a:noFill/>
          <a:ln>
            <a:noFill/>
          </a:ln>
        </p:spPr>
      </p:pic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359024" y="476672"/>
            <a:ext cx="8784976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mbria" pitchFamily="18" charset="0"/>
              </a:rPr>
              <a:t>ЗАХІД «</a:t>
            </a:r>
            <a:r>
              <a:rPr lang="ru-RU" sz="2800" b="1" dirty="0" err="1"/>
              <a:t>Пам’яті</a:t>
            </a:r>
            <a:r>
              <a:rPr lang="ru-RU" sz="2800" b="1" dirty="0"/>
              <a:t> </a:t>
            </a:r>
            <a:r>
              <a:rPr lang="ru-RU" sz="2800" b="1" dirty="0" err="1"/>
              <a:t>видатного</a:t>
            </a:r>
            <a:r>
              <a:rPr lang="ru-RU" sz="2800" b="1" dirty="0"/>
              <a:t> </a:t>
            </a:r>
            <a:r>
              <a:rPr lang="ru-RU" sz="2800" b="1" dirty="0" err="1"/>
              <a:t>вченого</a:t>
            </a:r>
            <a:endParaRPr lang="uk-UA" sz="2800" b="1" dirty="0"/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Леоніда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Станіславовича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Галецького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першовідкривача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Пержанського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родовища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рідкісних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металів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вченого-геолога</a:t>
            </a: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</a:t>
            </a:r>
            <a:endParaRPr kumimoji="0" lang="uk-UA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416</Words>
  <Application>Microsoft Office PowerPoint</Application>
  <PresentationFormat>Экран (4:3)</PresentationFormat>
  <Paragraphs>74</Paragraphs>
  <Slides>17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АТЕСТАЦІЯ - 2026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Конкурс ПОЕЗІЇ. Вірш “Я утверждаюсь”</vt:lpstr>
      <vt:lpstr>Слайд 13</vt:lpstr>
      <vt:lpstr>Слайд 14</vt:lpstr>
      <vt:lpstr>КОНКУРС “ЧУТТЯ ЄДИНОЇ РОДИНИ” “ЗАБУТА СВІТЛИНА”</vt:lpstr>
      <vt:lpstr>КУЛЬТУРА КИЇВСЬКОЇ РУСІ</vt:lpstr>
      <vt:lpstr>“СЛОВО! МОЯ ТИ ЄДИНАЯ ЗБРОЄ..!”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АТЕСТАЦІЯ - 2026</dc:title>
  <dc:creator>пк1</dc:creator>
  <cp:lastModifiedBy>пк1</cp:lastModifiedBy>
  <cp:revision>28</cp:revision>
  <dcterms:created xsi:type="dcterms:W3CDTF">2026-03-22T07:39:34Z</dcterms:created>
  <dcterms:modified xsi:type="dcterms:W3CDTF">2026-03-30T06:13:03Z</dcterms:modified>
</cp:coreProperties>
</file>