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85" r:id="rId6"/>
    <p:sldId id="286" r:id="rId7"/>
    <p:sldId id="287" r:id="rId8"/>
    <p:sldId id="290" r:id="rId9"/>
    <p:sldId id="291" r:id="rId10"/>
    <p:sldId id="288" r:id="rId11"/>
    <p:sldId id="289" r:id="rId12"/>
    <p:sldId id="329" r:id="rId13"/>
    <p:sldId id="259" r:id="rId14"/>
    <p:sldId id="261" r:id="rId15"/>
    <p:sldId id="263" r:id="rId16"/>
    <p:sldId id="273" r:id="rId17"/>
    <p:sldId id="274" r:id="rId18"/>
    <p:sldId id="306" r:id="rId19"/>
    <p:sldId id="307" r:id="rId20"/>
    <p:sldId id="308" r:id="rId21"/>
    <p:sldId id="300" r:id="rId22"/>
    <p:sldId id="325" r:id="rId23"/>
    <p:sldId id="324" r:id="rId24"/>
    <p:sldId id="315" r:id="rId25"/>
    <p:sldId id="316" r:id="rId26"/>
    <p:sldId id="317" r:id="rId27"/>
    <p:sldId id="318" r:id="rId28"/>
    <p:sldId id="320" r:id="rId29"/>
    <p:sldId id="301" r:id="rId30"/>
    <p:sldId id="330" r:id="rId31"/>
    <p:sldId id="295" r:id="rId32"/>
    <p:sldId id="326" r:id="rId33"/>
    <p:sldId id="328" r:id="rId34"/>
    <p:sldId id="302" r:id="rId35"/>
    <p:sldId id="303" r:id="rId36"/>
    <p:sldId id="321" r:id="rId37"/>
    <p:sldId id="322" r:id="rId38"/>
    <p:sldId id="323" r:id="rId39"/>
    <p:sldId id="304" r:id="rId40"/>
    <p:sldId id="305" r:id="rId41"/>
    <p:sldId id="327" r:id="rId42"/>
    <p:sldId id="264" r:id="rId43"/>
    <p:sldId id="331" r:id="rId44"/>
  </p:sldIdLst>
  <p:sldSz cx="18288000" cy="10287000"/>
  <p:notesSz cx="6888163" cy="10020300"/>
  <p:embeddedFontLst>
    <p:embeddedFont>
      <p:font typeface="Shantell Sans Bold" panose="020B0604020202020204" charset="-5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Shantell Sans Ultra-Bold" panose="020B0604020202020204" charset="-52"/>
      <p:regular r:id="rId50"/>
    </p:embeddedFont>
    <p:embeddedFont>
      <p:font typeface="Impact" panose="020B0806030902050204" pitchFamily="34" charset="0"/>
      <p:regular r:id="rId51"/>
    </p:embeddedFont>
    <p:embeddedFont>
      <p:font typeface="Shantell Sans" panose="020B0604020202020204" charset="-52"/>
      <p:regular r:id="rId52"/>
    </p:embeddedFont>
    <p:embeddedFont>
      <p:font typeface="Arial Black" panose="020B0A04020102020204" pitchFamily="34" charset="0"/>
      <p:bold r:id="rId53"/>
    </p:embeddedFont>
    <p:embeddedFont>
      <p:font typeface="Sitka Small Semibold" pitchFamily="2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33CC3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-82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9" Type="http://schemas.openxmlformats.org/officeDocument/2006/relationships/image" Target="../media/image2.sv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.sv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.sv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12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image" Target="../media/image9.svg"/><Relationship Id="rId7" Type="http://schemas.openxmlformats.org/officeDocument/2006/relationships/image" Target="../media/image14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5" Type="http://schemas.openxmlformats.org/officeDocument/2006/relationships/image" Target="../media/image27.sv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sv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sv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.sv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.svg"/><Relationship Id="rId7" Type="http://schemas.openxmlformats.org/officeDocument/2006/relationships/image" Target="../media/image9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.svg"/><Relationship Id="rId7" Type="http://schemas.openxmlformats.org/officeDocument/2006/relationships/image" Target="../media/image1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4.svg"/><Relationship Id="rId5" Type="http://schemas.openxmlformats.org/officeDocument/2006/relationships/image" Target="../media/image126.jpeg"/><Relationship Id="rId10" Type="http://schemas.openxmlformats.org/officeDocument/2006/relationships/image" Target="../media/image128.png"/><Relationship Id="rId4" Type="http://schemas.openxmlformats.org/officeDocument/2006/relationships/image" Target="../media/image9.svg"/><Relationship Id="rId9" Type="http://schemas.openxmlformats.org/officeDocument/2006/relationships/image" Target="../media/image6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9361" y="8227277"/>
            <a:ext cx="513071" cy="513071"/>
          </a:xfrm>
          <a:custGeom>
            <a:avLst/>
            <a:gdLst/>
            <a:ahLst/>
            <a:cxnLst/>
            <a:rect l="l" t="t" r="r" b="b"/>
            <a:pathLst>
              <a:path w="513071" h="513071">
                <a:moveTo>
                  <a:pt x="0" y="0"/>
                </a:moveTo>
                <a:lnTo>
                  <a:pt x="513071" y="0"/>
                </a:lnTo>
                <a:lnTo>
                  <a:pt x="513071" y="513071"/>
                </a:lnTo>
                <a:lnTo>
                  <a:pt x="0" y="5130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55664" y="1656668"/>
            <a:ext cx="279252" cy="279252"/>
          </a:xfrm>
          <a:custGeom>
            <a:avLst/>
            <a:gdLst/>
            <a:ahLst/>
            <a:cxnLst/>
            <a:rect l="l" t="t" r="r" b="b"/>
            <a:pathLst>
              <a:path w="279252" h="279252">
                <a:moveTo>
                  <a:pt x="0" y="0"/>
                </a:moveTo>
                <a:lnTo>
                  <a:pt x="279253" y="0"/>
                </a:lnTo>
                <a:lnTo>
                  <a:pt x="279253" y="279252"/>
                </a:lnTo>
                <a:lnTo>
                  <a:pt x="0" y="27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458367"/>
            <a:ext cx="636103" cy="636103"/>
          </a:xfrm>
          <a:custGeom>
            <a:avLst/>
            <a:gdLst/>
            <a:ahLst/>
            <a:cxnLst/>
            <a:rect l="l" t="t" r="r" b="b"/>
            <a:pathLst>
              <a:path w="636103" h="636103">
                <a:moveTo>
                  <a:pt x="0" y="0"/>
                </a:moveTo>
                <a:lnTo>
                  <a:pt x="636103" y="0"/>
                </a:lnTo>
                <a:lnTo>
                  <a:pt x="636103" y="636104"/>
                </a:lnTo>
                <a:lnTo>
                  <a:pt x="0" y="63610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18942" y="8886017"/>
            <a:ext cx="1008545" cy="1008545"/>
          </a:xfrm>
          <a:custGeom>
            <a:avLst/>
            <a:gdLst/>
            <a:ahLst/>
            <a:cxnLst/>
            <a:rect l="l" t="t" r="r" b="b"/>
            <a:pathLst>
              <a:path w="1008545" h="1008545">
                <a:moveTo>
                  <a:pt x="0" y="0"/>
                </a:moveTo>
                <a:lnTo>
                  <a:pt x="1008545" y="0"/>
                </a:lnTo>
                <a:lnTo>
                  <a:pt x="1008545" y="1008544"/>
                </a:lnTo>
                <a:lnTo>
                  <a:pt x="0" y="100854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07252" y="821313"/>
            <a:ext cx="955106" cy="955106"/>
          </a:xfrm>
          <a:custGeom>
            <a:avLst/>
            <a:gdLst/>
            <a:ahLst/>
            <a:cxnLst/>
            <a:rect l="l" t="t" r="r" b="b"/>
            <a:pathLst>
              <a:path w="955106" h="955106">
                <a:moveTo>
                  <a:pt x="0" y="0"/>
                </a:moveTo>
                <a:lnTo>
                  <a:pt x="955106" y="0"/>
                </a:lnTo>
                <a:lnTo>
                  <a:pt x="955106" y="955106"/>
                </a:lnTo>
                <a:lnTo>
                  <a:pt x="0" y="9551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6800" y="495300"/>
            <a:ext cx="15773400" cy="480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Shantell Sans Ultra-Bold"/>
              </a:rPr>
              <a:t>Портфоліо </a:t>
            </a:r>
            <a:r>
              <a:rPr lang="en-US" sz="6000" dirty="0" err="1" smtClean="0">
                <a:solidFill>
                  <a:schemeClr val="accent6">
                    <a:lumMod val="50000"/>
                  </a:schemeClr>
                </a:solidFill>
                <a:latin typeface="Shantell Sans Ultra-Bold"/>
              </a:rPr>
              <a:t>вчителя</a:t>
            </a:r>
            <a:r>
              <a:rPr lang="uk-UA" sz="6000" dirty="0" smtClean="0">
                <a:solidFill>
                  <a:schemeClr val="accent6">
                    <a:lumMod val="50000"/>
                  </a:schemeClr>
                </a:solidFill>
                <a:latin typeface="Shantell Sans Ultra-Bold"/>
              </a:rPr>
              <a:t> математики</a:t>
            </a:r>
          </a:p>
          <a:p>
            <a:pPr algn="ctr">
              <a:lnSpc>
                <a:spcPts val="12480"/>
              </a:lnSpc>
            </a:pPr>
            <a:r>
              <a:rPr lang="uk-UA" sz="7200" dirty="0" smtClean="0">
                <a:solidFill>
                  <a:schemeClr val="accent6">
                    <a:lumMod val="50000"/>
                  </a:schemeClr>
                </a:solidFill>
                <a:latin typeface="Shantell Sans Ultra-Bold"/>
              </a:rPr>
              <a:t>ГАЛИЦЬКОЇ ЛЮДМИЛИ ПЕТРІВНИ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Shantell Sans Ultra-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4686300"/>
            <a:ext cx="18288000" cy="5600700"/>
          </a:xfrm>
          <a:custGeom>
            <a:avLst/>
            <a:gdLst/>
            <a:ahLst/>
            <a:cxnLst/>
            <a:rect l="l" t="t" r="r" b="b"/>
            <a:pathLst>
              <a:path w="16230600" h="6471952">
                <a:moveTo>
                  <a:pt x="0" y="0"/>
                </a:moveTo>
                <a:lnTo>
                  <a:pt x="16230600" y="0"/>
                </a:lnTo>
                <a:lnTo>
                  <a:pt x="16230600" y="6471952"/>
                </a:lnTo>
                <a:lnTo>
                  <a:pt x="0" y="6471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8010285"/>
            <a:ext cx="8976453" cy="21537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5486400" y="5524500"/>
            <a:ext cx="16567756" cy="632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</a:pPr>
            <a:r>
              <a:rPr lang="uk-UA" sz="3600" dirty="0" smtClean="0">
                <a:solidFill>
                  <a:srgbClr val="0070C0"/>
                </a:solidFill>
                <a:latin typeface="Shantell Sans"/>
              </a:rPr>
              <a:t>НОВОЗАВОДСЬКИЙ ЛІЦЕЙ</a:t>
            </a:r>
            <a:endParaRPr lang="en-US" sz="3600" dirty="0">
              <a:solidFill>
                <a:srgbClr val="0070C0"/>
              </a:solidFill>
              <a:latin typeface="Shante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/>
          <p:cNvSpPr/>
          <p:nvPr/>
        </p:nvSpPr>
        <p:spPr>
          <a:xfrm>
            <a:off x="762000" y="800100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278" y="3327863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278226" y="2857500"/>
            <a:ext cx="15727425" cy="4863637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 smtClean="0">
                <a:solidFill>
                  <a:schemeClr val="tx1"/>
                </a:solidFill>
              </a:rPr>
              <a:t>Учні вміють застосовувати математичні знання у житті;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 smtClean="0">
                <a:solidFill>
                  <a:schemeClr val="tx1"/>
                </a:solidFill>
              </a:rPr>
              <a:t>Підвищується рівень зацікавленості предметом;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 smtClean="0">
                <a:solidFill>
                  <a:schemeClr val="tx1"/>
                </a:solidFill>
              </a:rPr>
              <a:t>Формується фінансова та соціальна грамотність;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 smtClean="0">
                <a:solidFill>
                  <a:schemeClr val="tx1"/>
                </a:solidFill>
              </a:rPr>
              <a:t>Розвивається критичне мислення та відповідальність;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 smtClean="0">
                <a:solidFill>
                  <a:schemeClr val="tx1"/>
                </a:solidFill>
              </a:rPr>
              <a:t>Учні стають більш самостійними у прийнятті рішень.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2833" y="870044"/>
            <a:ext cx="16397222" cy="9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Очікувані результати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1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6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4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450080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278226" y="2781299"/>
            <a:ext cx="7671567" cy="5662621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п</a:t>
            </a:r>
            <a:r>
              <a:rPr lang="uk-UA" sz="4400" b="1" dirty="0" smtClean="0">
                <a:solidFill>
                  <a:schemeClr val="tx1"/>
                </a:solidFill>
              </a:rPr>
              <a:t>ідвищення навчальних досягнень учнів;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а</a:t>
            </a:r>
            <a:r>
              <a:rPr lang="uk-UA" sz="4400" b="1" dirty="0" smtClean="0">
                <a:solidFill>
                  <a:schemeClr val="tx1"/>
                </a:solidFill>
              </a:rPr>
              <a:t>ктивна участь у конкурсах, олімпіадах;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п</a:t>
            </a:r>
            <a:r>
              <a:rPr lang="uk-UA" sz="4400" b="1" dirty="0" smtClean="0">
                <a:solidFill>
                  <a:schemeClr val="tx1"/>
                </a:solidFill>
              </a:rPr>
              <a:t>озитивна динаміка розвитку компетентностей;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ф</a:t>
            </a:r>
            <a:r>
              <a:rPr lang="uk-UA" sz="4400" b="1" dirty="0" smtClean="0">
                <a:solidFill>
                  <a:schemeClr val="tx1"/>
                </a:solidFill>
              </a:rPr>
              <a:t>ормування практичного мислення.</a:t>
            </a:r>
          </a:p>
        </p:txBody>
      </p:sp>
      <p:sp>
        <p:nvSpPr>
          <p:cNvPr id="10" name="TextBox 9"/>
          <p:cNvSpPr txBox="1"/>
          <p:nvPr/>
        </p:nvSpPr>
        <p:spPr>
          <a:xfrm rot="248118">
            <a:off x="305630" y="559344"/>
            <a:ext cx="868680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Результативність роботи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08350" y="2781300"/>
            <a:ext cx="7836650" cy="58674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tx1"/>
                </a:solidFill>
              </a:rPr>
              <a:t>Використання моделей життєвих ситуацій на уроках математики сприяє формуванню ключових компетентностей учнів, робить навчання цікавим, практично значущим і наближеним до реального життя.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77182">
            <a:off x="10206828" y="732214"/>
            <a:ext cx="794282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     В и с н о в о к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3" name="Freeform 10"/>
          <p:cNvSpPr/>
          <p:nvPr/>
        </p:nvSpPr>
        <p:spPr>
          <a:xfrm>
            <a:off x="9501729" y="1017744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6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0444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355085" y="3659104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400" y="419100"/>
            <a:ext cx="16052800" cy="1981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ПРОФЕСІЙНА ТРАЄКТОРІЯ РОЗВИТКУ</a:t>
            </a:r>
            <a:endParaRPr lang="uk-UA" sz="6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8400" y="2857500"/>
            <a:ext cx="14249400" cy="5943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Поглиблення  компетенцій з інноваційних </a:t>
            </a:r>
            <a:r>
              <a:rPr lang="uk-UA" sz="2800" b="1" dirty="0" err="1" smtClean="0">
                <a:solidFill>
                  <a:schemeClr val="tx1"/>
                </a:solidFill>
              </a:rPr>
              <a:t>методик</a:t>
            </a:r>
            <a:r>
              <a:rPr lang="uk-UA" sz="2800" b="1" dirty="0" smtClean="0">
                <a:solidFill>
                  <a:schemeClr val="tx1"/>
                </a:solidFill>
              </a:rPr>
              <a:t> викладання математики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Розвиток системи формувального оцінювання учнівських компетентностей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Системне проходження курсів підвищення кваліфікації, участь у </a:t>
            </a:r>
            <a:r>
              <a:rPr lang="uk-UA" sz="2800" b="1" dirty="0" err="1" smtClean="0">
                <a:solidFill>
                  <a:schemeClr val="tx1"/>
                </a:solidFill>
              </a:rPr>
              <a:t>вебінарах</a:t>
            </a:r>
            <a:r>
              <a:rPr lang="uk-UA" sz="2800" b="1" dirty="0" smtClean="0">
                <a:solidFill>
                  <a:schemeClr val="tx1"/>
                </a:solidFill>
              </a:rPr>
              <a:t>, тренінгах з сучасних </a:t>
            </a:r>
            <a:r>
              <a:rPr lang="uk-UA" sz="2800" b="1" dirty="0" err="1" smtClean="0">
                <a:solidFill>
                  <a:schemeClr val="tx1"/>
                </a:solidFill>
              </a:rPr>
              <a:t>методик</a:t>
            </a:r>
            <a:r>
              <a:rPr lang="uk-UA" sz="2800" b="1" dirty="0" smtClean="0">
                <a:solidFill>
                  <a:schemeClr val="tx1"/>
                </a:solidFill>
              </a:rPr>
              <a:t> математики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Використання інтерактивних методів, цифрових платформ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Самоосвіта, аналіз власної діяльності, впровадження нових форм і методів навчання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Підготовка учнів до олімпіад, конкурсів, розвиток їхнього творчого потенціалу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Використання життєвих ситуацій та практичних задач для підвищення інтересу до математики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tx1"/>
                </a:solidFill>
              </a:rPr>
              <a:t>Менторська діяльність з підтримки молодих вчителів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5085" y="3891995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575" y="178550"/>
            <a:ext cx="1639722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Результати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підвищення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кваліфікації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</a:p>
          <a:p>
            <a:pPr marL="0" lvl="0" indent="0" algn="ctr">
              <a:lnSpc>
                <a:spcPts val="7560"/>
              </a:lnSpc>
              <a:spcBef>
                <a:spcPct val="0"/>
              </a:spcBef>
            </a:pP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в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міжатестаційний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період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36575" y="1028700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6885" y="9258300"/>
            <a:ext cx="516226" cy="516226"/>
          </a:xfrm>
          <a:custGeom>
            <a:avLst/>
            <a:gdLst/>
            <a:ahLst/>
            <a:cxnLst/>
            <a:rect l="l" t="t" r="r" b="b"/>
            <a:pathLst>
              <a:path w="516226" h="516226">
                <a:moveTo>
                  <a:pt x="0" y="0"/>
                </a:moveTo>
                <a:lnTo>
                  <a:pt x="516227" y="0"/>
                </a:lnTo>
                <a:lnTo>
                  <a:pt x="516227" y="516226"/>
                </a:lnTo>
                <a:lnTo>
                  <a:pt x="0" y="51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41908" y="1744440"/>
            <a:ext cx="329585" cy="329585"/>
          </a:xfrm>
          <a:custGeom>
            <a:avLst/>
            <a:gdLst/>
            <a:ahLst/>
            <a:cxnLst/>
            <a:rect l="l" t="t" r="r" b="b"/>
            <a:pathLst>
              <a:path w="329585" h="329585">
                <a:moveTo>
                  <a:pt x="0" y="0"/>
                </a:moveTo>
                <a:lnTo>
                  <a:pt x="329585" y="0"/>
                </a:lnTo>
                <a:lnTo>
                  <a:pt x="329585" y="329585"/>
                </a:lnTo>
                <a:lnTo>
                  <a:pt x="0" y="32958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0278" y="1909233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47048" y="2350240"/>
            <a:ext cx="2996552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smtClean="0">
                <a:solidFill>
                  <a:srgbClr val="B07E09"/>
                </a:solidFill>
                <a:latin typeface="Opun Mai Medium"/>
              </a:rPr>
              <a:t>20</a:t>
            </a:r>
            <a:r>
              <a:rPr lang="uk-UA" sz="3699" dirty="0" smtClean="0">
                <a:solidFill>
                  <a:srgbClr val="B07E09"/>
                </a:solidFill>
                <a:latin typeface="Opun Mai Medium"/>
              </a:rPr>
              <a:t>21 рік</a:t>
            </a:r>
            <a:endParaRPr lang="en-US" sz="3699" dirty="0">
              <a:solidFill>
                <a:srgbClr val="B07E09"/>
              </a:solidFill>
              <a:latin typeface="Opun Mai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5" y="3254608"/>
            <a:ext cx="4123366" cy="33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15" y="6846408"/>
            <a:ext cx="4338863" cy="283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3"/>
          <p:cNvSpPr/>
          <p:nvPr/>
        </p:nvSpPr>
        <p:spPr>
          <a:xfrm>
            <a:off x="10363200" y="5122321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/>
          <p:cNvSpPr/>
          <p:nvPr/>
        </p:nvSpPr>
        <p:spPr>
          <a:xfrm>
            <a:off x="9226708" y="2523088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uk-UA" sz="3700" b="1" dirty="0" smtClean="0">
                <a:solidFill>
                  <a:srgbClr val="FF0000"/>
                </a:solidFill>
              </a:rPr>
              <a:t>2022 рік</a:t>
            </a:r>
            <a:endParaRPr lang="en-US" sz="3700" b="1" dirty="0" smtClean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26" y="4038995"/>
            <a:ext cx="7100482" cy="484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485" y="3635798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575" y="178550"/>
            <a:ext cx="1639722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>
                <a:solidFill>
                  <a:srgbClr val="111111"/>
                </a:solidFill>
                <a:latin typeface="Shantell Sans Ultra-Bold"/>
              </a:rPr>
              <a:t>Результати підвищення кваліфікації </a:t>
            </a:r>
          </a:p>
          <a:p>
            <a:pPr marL="0" lvl="0" indent="0" algn="ctr">
              <a:lnSpc>
                <a:spcPts val="7560"/>
              </a:lnSpc>
              <a:spcBef>
                <a:spcPct val="0"/>
              </a:spcBef>
            </a:pPr>
            <a:r>
              <a:rPr lang="en-US" sz="6300">
                <a:solidFill>
                  <a:srgbClr val="111111"/>
                </a:solidFill>
                <a:latin typeface="Shantell Sans Ultra-Bold"/>
              </a:rPr>
              <a:t>в міжатестаційний період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36575" y="1028700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6885" y="9258300"/>
            <a:ext cx="516226" cy="516226"/>
          </a:xfrm>
          <a:custGeom>
            <a:avLst/>
            <a:gdLst/>
            <a:ahLst/>
            <a:cxnLst/>
            <a:rect l="l" t="t" r="r" b="b"/>
            <a:pathLst>
              <a:path w="516226" h="516226">
                <a:moveTo>
                  <a:pt x="0" y="0"/>
                </a:moveTo>
                <a:lnTo>
                  <a:pt x="516227" y="0"/>
                </a:lnTo>
                <a:lnTo>
                  <a:pt x="516227" y="516226"/>
                </a:lnTo>
                <a:lnTo>
                  <a:pt x="0" y="51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41908" y="1744440"/>
            <a:ext cx="329585" cy="329585"/>
          </a:xfrm>
          <a:custGeom>
            <a:avLst/>
            <a:gdLst/>
            <a:ahLst/>
            <a:cxnLst/>
            <a:rect l="l" t="t" r="r" b="b"/>
            <a:pathLst>
              <a:path w="329585" h="329585">
                <a:moveTo>
                  <a:pt x="0" y="0"/>
                </a:moveTo>
                <a:lnTo>
                  <a:pt x="329585" y="0"/>
                </a:lnTo>
                <a:lnTo>
                  <a:pt x="329585" y="329585"/>
                </a:lnTo>
                <a:lnTo>
                  <a:pt x="0" y="32958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0278" y="1909233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73526" y="2265443"/>
            <a:ext cx="2617674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smtClean="0">
                <a:solidFill>
                  <a:srgbClr val="B07E09"/>
                </a:solidFill>
                <a:latin typeface="Opun Mai Medium"/>
              </a:rPr>
              <a:t>202</a:t>
            </a:r>
            <a:r>
              <a:rPr lang="uk-UA" sz="3699" dirty="0" smtClean="0">
                <a:solidFill>
                  <a:srgbClr val="B07E09"/>
                </a:solidFill>
                <a:latin typeface="Opun Mai Medium"/>
              </a:rPr>
              <a:t>3 рік</a:t>
            </a:r>
            <a:endParaRPr lang="en-US" sz="3699" dirty="0">
              <a:solidFill>
                <a:srgbClr val="B07E09"/>
              </a:solidFill>
              <a:latin typeface="Opun Mai Medium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329164"/>
            <a:ext cx="5039209" cy="38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3" y="3146094"/>
            <a:ext cx="4143240" cy="333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887200" y="2418759"/>
            <a:ext cx="2406214" cy="69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179"/>
              </a:lnSpc>
              <a:spcBef>
                <a:spcPct val="0"/>
              </a:spcBef>
            </a:pPr>
            <a:r>
              <a:rPr lang="en-US" sz="3600" dirty="0">
                <a:solidFill>
                  <a:srgbClr val="B07E09"/>
                </a:solidFill>
                <a:latin typeface="Opun Mai Medium"/>
              </a:rPr>
              <a:t>202</a:t>
            </a:r>
            <a:r>
              <a:rPr lang="uk-UA" sz="3600" dirty="0" smtClean="0">
                <a:solidFill>
                  <a:srgbClr val="B07E09"/>
                </a:solidFill>
                <a:latin typeface="Opun Mai Medium"/>
              </a:rPr>
              <a:t>4 рік</a:t>
            </a:r>
            <a:endParaRPr lang="en-US" sz="3600" dirty="0">
              <a:solidFill>
                <a:srgbClr val="B07E09"/>
              </a:solidFill>
              <a:latin typeface="Opun Mai Medium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78" y="2932292"/>
            <a:ext cx="4474979" cy="31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6329164"/>
            <a:ext cx="5276165" cy="3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575" y="178550"/>
            <a:ext cx="1639722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Результати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підвищення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кваліфікації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</a:p>
          <a:p>
            <a:pPr marL="0" lvl="0" indent="0" algn="ctr">
              <a:lnSpc>
                <a:spcPts val="7560"/>
              </a:lnSpc>
              <a:spcBef>
                <a:spcPct val="0"/>
              </a:spcBef>
            </a:pP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в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міжатестаційний</a:t>
            </a:r>
            <a:r>
              <a:rPr lang="en-US" sz="6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6300" dirty="0" err="1">
                <a:solidFill>
                  <a:srgbClr val="111111"/>
                </a:solidFill>
                <a:latin typeface="Shantell Sans Ultra-Bold"/>
              </a:rPr>
              <a:t>період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36575" y="1028700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6885" y="9258300"/>
            <a:ext cx="516226" cy="516226"/>
          </a:xfrm>
          <a:custGeom>
            <a:avLst/>
            <a:gdLst/>
            <a:ahLst/>
            <a:cxnLst/>
            <a:rect l="l" t="t" r="r" b="b"/>
            <a:pathLst>
              <a:path w="516226" h="516226">
                <a:moveTo>
                  <a:pt x="0" y="0"/>
                </a:moveTo>
                <a:lnTo>
                  <a:pt x="516227" y="0"/>
                </a:lnTo>
                <a:lnTo>
                  <a:pt x="516227" y="516226"/>
                </a:lnTo>
                <a:lnTo>
                  <a:pt x="0" y="51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41908" y="1744440"/>
            <a:ext cx="329585" cy="329585"/>
          </a:xfrm>
          <a:custGeom>
            <a:avLst/>
            <a:gdLst/>
            <a:ahLst/>
            <a:cxnLst/>
            <a:rect l="l" t="t" r="r" b="b"/>
            <a:pathLst>
              <a:path w="329585" h="329585">
                <a:moveTo>
                  <a:pt x="0" y="0"/>
                </a:moveTo>
                <a:lnTo>
                  <a:pt x="329585" y="0"/>
                </a:lnTo>
                <a:lnTo>
                  <a:pt x="329585" y="329585"/>
                </a:lnTo>
                <a:lnTo>
                  <a:pt x="0" y="32958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97803" y="2082268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14600" y="2336695"/>
            <a:ext cx="2475325" cy="608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smtClean="0">
                <a:solidFill>
                  <a:srgbClr val="B07E09"/>
                </a:solidFill>
                <a:latin typeface="Opun Mai Medium"/>
              </a:rPr>
              <a:t>202</a:t>
            </a:r>
            <a:r>
              <a:rPr lang="uk-UA" sz="3699" dirty="0" smtClean="0">
                <a:solidFill>
                  <a:srgbClr val="B07E09"/>
                </a:solidFill>
                <a:latin typeface="Opun Mai Medium"/>
              </a:rPr>
              <a:t>5 рік</a:t>
            </a:r>
            <a:endParaRPr lang="en-US" sz="3699" dirty="0">
              <a:solidFill>
                <a:srgbClr val="B07E09"/>
              </a:solidFill>
              <a:latin typeface="Opun Mai Medium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8" y="3327863"/>
            <a:ext cx="4628381" cy="332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36463"/>
            <a:ext cx="5730289" cy="403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948397" y="2565218"/>
            <a:ext cx="226460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179"/>
              </a:lnSpc>
              <a:spcBef>
                <a:spcPct val="0"/>
              </a:spcBef>
            </a:pPr>
            <a:r>
              <a:rPr lang="en-US" sz="3600" dirty="0" smtClean="0">
                <a:solidFill>
                  <a:srgbClr val="B07E09"/>
                </a:solidFill>
                <a:latin typeface="Opun Mai Medium"/>
              </a:rPr>
              <a:t>202</a:t>
            </a:r>
            <a:r>
              <a:rPr lang="uk-UA" sz="3600" dirty="0" smtClean="0">
                <a:solidFill>
                  <a:srgbClr val="B07E09"/>
                </a:solidFill>
                <a:latin typeface="Opun Mai Medium"/>
              </a:rPr>
              <a:t>6 </a:t>
            </a:r>
            <a:r>
              <a:rPr lang="uk-UA" sz="3600" dirty="0">
                <a:solidFill>
                  <a:srgbClr val="B07E09"/>
                </a:solidFill>
                <a:latin typeface="Opun Mai Medium"/>
              </a:rPr>
              <a:t>рік</a:t>
            </a:r>
            <a:endParaRPr lang="en-US" sz="3600" dirty="0">
              <a:solidFill>
                <a:srgbClr val="B07E09"/>
              </a:solidFill>
              <a:latin typeface="Opun Mai Med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593" y="4010056"/>
            <a:ext cx="46863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699135" y="2632391"/>
            <a:ext cx="5266043" cy="5710371"/>
            <a:chOff x="0" y="0"/>
            <a:chExt cx="7021391" cy="7613828"/>
          </a:xfrm>
        </p:grpSpPr>
        <p:grpSp>
          <p:nvGrpSpPr>
            <p:cNvPr id="4" name="Group 4"/>
            <p:cNvGrpSpPr/>
            <p:nvPr/>
          </p:nvGrpSpPr>
          <p:grpSpPr>
            <a:xfrm>
              <a:off x="392743" y="825151"/>
              <a:ext cx="6628648" cy="6788677"/>
              <a:chOff x="0" y="0"/>
              <a:chExt cx="1629257" cy="16685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29257" cy="1668590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668590">
                    <a:moveTo>
                      <a:pt x="48575" y="0"/>
                    </a:moveTo>
                    <a:lnTo>
                      <a:pt x="1580682" y="0"/>
                    </a:lnTo>
                    <a:cubicBezTo>
                      <a:pt x="1593565" y="0"/>
                      <a:pt x="1605920" y="5118"/>
                      <a:pt x="1615030" y="14227"/>
                    </a:cubicBezTo>
                    <a:cubicBezTo>
                      <a:pt x="1624139" y="23337"/>
                      <a:pt x="1629257" y="35692"/>
                      <a:pt x="1629257" y="48575"/>
                    </a:cubicBezTo>
                    <a:lnTo>
                      <a:pt x="1629257" y="1620016"/>
                    </a:lnTo>
                    <a:cubicBezTo>
                      <a:pt x="1629257" y="1646843"/>
                      <a:pt x="1607509" y="1668590"/>
                      <a:pt x="1580682" y="1668590"/>
                    </a:cubicBezTo>
                    <a:lnTo>
                      <a:pt x="48575" y="1668590"/>
                    </a:lnTo>
                    <a:cubicBezTo>
                      <a:pt x="35692" y="1668590"/>
                      <a:pt x="23337" y="1663473"/>
                      <a:pt x="14227" y="1654363"/>
                    </a:cubicBezTo>
                    <a:cubicBezTo>
                      <a:pt x="5118" y="1645254"/>
                      <a:pt x="0" y="1632899"/>
                      <a:pt x="0" y="1620016"/>
                    </a:cubicBezTo>
                    <a:lnTo>
                      <a:pt x="0" y="48575"/>
                    </a:lnTo>
                    <a:cubicBezTo>
                      <a:pt x="0" y="35692"/>
                      <a:pt x="5118" y="23337"/>
                      <a:pt x="14227" y="14227"/>
                    </a:cubicBezTo>
                    <a:cubicBezTo>
                      <a:pt x="23337" y="5118"/>
                      <a:pt x="35692" y="0"/>
                      <a:pt x="48575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1629257" cy="1725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8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437509"/>
              <a:ext cx="6749845" cy="6912800"/>
              <a:chOff x="0" y="0"/>
              <a:chExt cx="1629257" cy="16685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29257" cy="1668590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668590">
                    <a:moveTo>
                      <a:pt x="47702" y="0"/>
                    </a:moveTo>
                    <a:lnTo>
                      <a:pt x="1581554" y="0"/>
                    </a:lnTo>
                    <a:cubicBezTo>
                      <a:pt x="1594206" y="0"/>
                      <a:pt x="1606339" y="5026"/>
                      <a:pt x="1615285" y="13972"/>
                    </a:cubicBezTo>
                    <a:cubicBezTo>
                      <a:pt x="1624231" y="22918"/>
                      <a:pt x="1629257" y="35051"/>
                      <a:pt x="1629257" y="47702"/>
                    </a:cubicBezTo>
                    <a:lnTo>
                      <a:pt x="1629257" y="1620888"/>
                    </a:lnTo>
                    <a:cubicBezTo>
                      <a:pt x="1629257" y="1633539"/>
                      <a:pt x="1624231" y="1645673"/>
                      <a:pt x="1615285" y="1654619"/>
                    </a:cubicBezTo>
                    <a:cubicBezTo>
                      <a:pt x="1606339" y="1663565"/>
                      <a:pt x="1594206" y="1668590"/>
                      <a:pt x="1581554" y="1668590"/>
                    </a:cubicBezTo>
                    <a:lnTo>
                      <a:pt x="47702" y="1668590"/>
                    </a:lnTo>
                    <a:cubicBezTo>
                      <a:pt x="35051" y="1668590"/>
                      <a:pt x="22918" y="1663565"/>
                      <a:pt x="13972" y="1654619"/>
                    </a:cubicBezTo>
                    <a:cubicBezTo>
                      <a:pt x="5026" y="1645673"/>
                      <a:pt x="0" y="1633539"/>
                      <a:pt x="0" y="1620888"/>
                    </a:cubicBezTo>
                    <a:lnTo>
                      <a:pt x="0" y="47702"/>
                    </a:lnTo>
                    <a:cubicBezTo>
                      <a:pt x="0" y="35051"/>
                      <a:pt x="5026" y="22918"/>
                      <a:pt x="13972" y="13972"/>
                    </a:cubicBezTo>
                    <a:cubicBezTo>
                      <a:pt x="22918" y="5026"/>
                      <a:pt x="35051" y="0"/>
                      <a:pt x="47702" y="0"/>
                    </a:cubicBezTo>
                    <a:close/>
                  </a:path>
                </a:pathLst>
              </a:custGeom>
              <a:solidFill>
                <a:srgbClr val="E1F36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629257" cy="1725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8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095329" y="0"/>
              <a:ext cx="2814384" cy="875018"/>
            </a:xfrm>
            <a:custGeom>
              <a:avLst/>
              <a:gdLst/>
              <a:ahLst/>
              <a:cxnLst/>
              <a:rect l="l" t="t" r="r" b="b"/>
              <a:pathLst>
                <a:path w="2814384" h="875018">
                  <a:moveTo>
                    <a:pt x="0" y="0"/>
                  </a:moveTo>
                  <a:lnTo>
                    <a:pt x="2814384" y="0"/>
                  </a:lnTo>
                  <a:lnTo>
                    <a:pt x="2814384" y="875018"/>
                  </a:lnTo>
                  <a:lnTo>
                    <a:pt x="0" y="875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65611" y="2635538"/>
              <a:ext cx="6018623" cy="4340333"/>
              <a:chOff x="0" y="0"/>
              <a:chExt cx="1629257" cy="11749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29257" cy="1174939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174939">
                    <a:moveTo>
                      <a:pt x="53498" y="0"/>
                    </a:moveTo>
                    <a:lnTo>
                      <a:pt x="1575759" y="0"/>
                    </a:lnTo>
                    <a:cubicBezTo>
                      <a:pt x="1605305" y="0"/>
                      <a:pt x="1629257" y="23952"/>
                      <a:pt x="1629257" y="53498"/>
                    </a:cubicBezTo>
                    <a:lnTo>
                      <a:pt x="1629257" y="1121441"/>
                    </a:lnTo>
                    <a:cubicBezTo>
                      <a:pt x="1629257" y="1135630"/>
                      <a:pt x="1623620" y="1149237"/>
                      <a:pt x="1613588" y="1159270"/>
                    </a:cubicBezTo>
                    <a:cubicBezTo>
                      <a:pt x="1603555" y="1169303"/>
                      <a:pt x="1589947" y="1174939"/>
                      <a:pt x="1575759" y="1174939"/>
                    </a:cubicBezTo>
                    <a:lnTo>
                      <a:pt x="53498" y="1174939"/>
                    </a:lnTo>
                    <a:cubicBezTo>
                      <a:pt x="23952" y="1174939"/>
                      <a:pt x="0" y="1150988"/>
                      <a:pt x="0" y="1121441"/>
                    </a:cubicBezTo>
                    <a:lnTo>
                      <a:pt x="0" y="53498"/>
                    </a:lnTo>
                    <a:cubicBezTo>
                      <a:pt x="0" y="23952"/>
                      <a:pt x="23952" y="0"/>
                      <a:pt x="53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uk-UA" sz="4000" dirty="0"/>
                  <a:t>п</a:t>
                </a:r>
                <a:r>
                  <a:rPr lang="uk-UA" sz="4000" dirty="0" smtClean="0"/>
                  <a:t>рофесійних конкурсах</a:t>
                </a:r>
              </a:p>
              <a:p>
                <a:pPr algn="ctr"/>
                <a:r>
                  <a:rPr lang="uk-UA" sz="4000" dirty="0" smtClean="0"/>
                  <a:t>(«Сучасна освіта Житомирщини»)</a:t>
                </a:r>
                <a:endParaRPr lang="uk-UA" sz="4000" dirty="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629257" cy="12320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8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580845" y="2874845"/>
            <a:ext cx="5588817" cy="6063095"/>
            <a:chOff x="0" y="0"/>
            <a:chExt cx="7451756" cy="8084126"/>
          </a:xfrm>
        </p:grpSpPr>
        <p:grpSp>
          <p:nvGrpSpPr>
            <p:cNvPr id="15" name="Group 15"/>
            <p:cNvGrpSpPr/>
            <p:nvPr/>
          </p:nvGrpSpPr>
          <p:grpSpPr>
            <a:xfrm>
              <a:off x="413664" y="876120"/>
              <a:ext cx="7038092" cy="7208006"/>
              <a:chOff x="0" y="0"/>
              <a:chExt cx="1629257" cy="16685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29257" cy="1668590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668590">
                    <a:moveTo>
                      <a:pt x="48575" y="0"/>
                    </a:moveTo>
                    <a:lnTo>
                      <a:pt x="1580682" y="0"/>
                    </a:lnTo>
                    <a:cubicBezTo>
                      <a:pt x="1593565" y="0"/>
                      <a:pt x="1605920" y="5118"/>
                      <a:pt x="1615030" y="14227"/>
                    </a:cubicBezTo>
                    <a:cubicBezTo>
                      <a:pt x="1624139" y="23337"/>
                      <a:pt x="1629257" y="35692"/>
                      <a:pt x="1629257" y="48575"/>
                    </a:cubicBezTo>
                    <a:lnTo>
                      <a:pt x="1629257" y="1620016"/>
                    </a:lnTo>
                    <a:cubicBezTo>
                      <a:pt x="1629257" y="1646843"/>
                      <a:pt x="1607509" y="1668590"/>
                      <a:pt x="1580682" y="1668590"/>
                    </a:cubicBezTo>
                    <a:lnTo>
                      <a:pt x="48575" y="1668590"/>
                    </a:lnTo>
                    <a:cubicBezTo>
                      <a:pt x="35692" y="1668590"/>
                      <a:pt x="23337" y="1663473"/>
                      <a:pt x="14227" y="1654363"/>
                    </a:cubicBezTo>
                    <a:cubicBezTo>
                      <a:pt x="5118" y="1645254"/>
                      <a:pt x="0" y="1632899"/>
                      <a:pt x="0" y="1620016"/>
                    </a:cubicBezTo>
                    <a:lnTo>
                      <a:pt x="0" y="48575"/>
                    </a:lnTo>
                    <a:cubicBezTo>
                      <a:pt x="0" y="35692"/>
                      <a:pt x="5118" y="23337"/>
                      <a:pt x="14227" y="14227"/>
                    </a:cubicBezTo>
                    <a:cubicBezTo>
                      <a:pt x="23337" y="5118"/>
                      <a:pt x="35692" y="0"/>
                      <a:pt x="48575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1629257" cy="1725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464533"/>
              <a:ext cx="7166776" cy="7339797"/>
              <a:chOff x="0" y="0"/>
              <a:chExt cx="1629257" cy="16685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29257" cy="1668590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668590">
                    <a:moveTo>
                      <a:pt x="47702" y="0"/>
                    </a:moveTo>
                    <a:lnTo>
                      <a:pt x="1581554" y="0"/>
                    </a:lnTo>
                    <a:cubicBezTo>
                      <a:pt x="1594206" y="0"/>
                      <a:pt x="1606339" y="5026"/>
                      <a:pt x="1615285" y="13972"/>
                    </a:cubicBezTo>
                    <a:cubicBezTo>
                      <a:pt x="1624231" y="22918"/>
                      <a:pt x="1629257" y="35051"/>
                      <a:pt x="1629257" y="47702"/>
                    </a:cubicBezTo>
                    <a:lnTo>
                      <a:pt x="1629257" y="1620888"/>
                    </a:lnTo>
                    <a:cubicBezTo>
                      <a:pt x="1629257" y="1633539"/>
                      <a:pt x="1624231" y="1645673"/>
                      <a:pt x="1615285" y="1654619"/>
                    </a:cubicBezTo>
                    <a:cubicBezTo>
                      <a:pt x="1606339" y="1663565"/>
                      <a:pt x="1594206" y="1668590"/>
                      <a:pt x="1581554" y="1668590"/>
                    </a:cubicBezTo>
                    <a:lnTo>
                      <a:pt x="47702" y="1668590"/>
                    </a:lnTo>
                    <a:cubicBezTo>
                      <a:pt x="35051" y="1668590"/>
                      <a:pt x="22918" y="1663565"/>
                      <a:pt x="13972" y="1654619"/>
                    </a:cubicBezTo>
                    <a:cubicBezTo>
                      <a:pt x="5026" y="1645673"/>
                      <a:pt x="0" y="1633539"/>
                      <a:pt x="0" y="1620888"/>
                    </a:cubicBezTo>
                    <a:lnTo>
                      <a:pt x="0" y="47702"/>
                    </a:lnTo>
                    <a:cubicBezTo>
                      <a:pt x="0" y="35051"/>
                      <a:pt x="5026" y="22918"/>
                      <a:pt x="13972" y="13972"/>
                    </a:cubicBezTo>
                    <a:cubicBezTo>
                      <a:pt x="22918" y="5026"/>
                      <a:pt x="35051" y="0"/>
                      <a:pt x="47702" y="0"/>
                    </a:cubicBezTo>
                    <a:close/>
                  </a:path>
                </a:pathLst>
              </a:custGeom>
              <a:solidFill>
                <a:srgbClr val="E1F36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1629257" cy="1725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224755" y="0"/>
              <a:ext cx="2988225" cy="929066"/>
            </a:xfrm>
            <a:custGeom>
              <a:avLst/>
              <a:gdLst/>
              <a:ahLst/>
              <a:cxnLst/>
              <a:rect l="l" t="t" r="r" b="b"/>
              <a:pathLst>
                <a:path w="2988225" h="929066">
                  <a:moveTo>
                    <a:pt x="0" y="0"/>
                  </a:moveTo>
                  <a:lnTo>
                    <a:pt x="2988226" y="0"/>
                  </a:lnTo>
                  <a:lnTo>
                    <a:pt x="2988226" y="929066"/>
                  </a:lnTo>
                  <a:lnTo>
                    <a:pt x="0" y="929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22"/>
            <p:cNvGrpSpPr/>
            <p:nvPr/>
          </p:nvGrpSpPr>
          <p:grpSpPr>
            <a:xfrm>
              <a:off x="378974" y="2550010"/>
              <a:ext cx="6399608" cy="4856754"/>
              <a:chOff x="-2351" y="-63311"/>
              <a:chExt cx="1631608" cy="123825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2351" y="-63311"/>
                <a:ext cx="1629257" cy="1174939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174939">
                    <a:moveTo>
                      <a:pt x="53498" y="0"/>
                    </a:moveTo>
                    <a:lnTo>
                      <a:pt x="1575759" y="0"/>
                    </a:lnTo>
                    <a:cubicBezTo>
                      <a:pt x="1605305" y="0"/>
                      <a:pt x="1629257" y="23952"/>
                      <a:pt x="1629257" y="53498"/>
                    </a:cubicBezTo>
                    <a:lnTo>
                      <a:pt x="1629257" y="1121441"/>
                    </a:lnTo>
                    <a:cubicBezTo>
                      <a:pt x="1629257" y="1135630"/>
                      <a:pt x="1623620" y="1149237"/>
                      <a:pt x="1613588" y="1159270"/>
                    </a:cubicBezTo>
                    <a:cubicBezTo>
                      <a:pt x="1603555" y="1169303"/>
                      <a:pt x="1589947" y="1174939"/>
                      <a:pt x="1575759" y="1174939"/>
                    </a:cubicBezTo>
                    <a:lnTo>
                      <a:pt x="53498" y="1174939"/>
                    </a:lnTo>
                    <a:cubicBezTo>
                      <a:pt x="23952" y="1174939"/>
                      <a:pt x="0" y="1150988"/>
                      <a:pt x="0" y="1121441"/>
                    </a:cubicBezTo>
                    <a:lnTo>
                      <a:pt x="0" y="53498"/>
                    </a:lnTo>
                    <a:cubicBezTo>
                      <a:pt x="0" y="23952"/>
                      <a:pt x="23952" y="0"/>
                      <a:pt x="53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uk-UA" sz="4000" dirty="0" smtClean="0"/>
              </a:p>
              <a:p>
                <a:pPr algn="ctr"/>
                <a:r>
                  <a:rPr lang="uk-UA" sz="4000" dirty="0" smtClean="0"/>
                  <a:t>педагогічних радах, семінарах</a:t>
                </a:r>
                <a:endParaRPr lang="uk-UA" sz="4000" dirty="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1629257" cy="12320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6743393" y="3426501"/>
            <a:ext cx="5829867" cy="6324600"/>
            <a:chOff x="0" y="0"/>
            <a:chExt cx="7773156" cy="8432800"/>
          </a:xfrm>
        </p:grpSpPr>
        <p:grpSp>
          <p:nvGrpSpPr>
            <p:cNvPr id="26" name="Group 26"/>
            <p:cNvGrpSpPr/>
            <p:nvPr/>
          </p:nvGrpSpPr>
          <p:grpSpPr>
            <a:xfrm>
              <a:off x="431506" y="913908"/>
              <a:ext cx="7341650" cy="7518892"/>
              <a:chOff x="0" y="0"/>
              <a:chExt cx="1629257" cy="166859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629257" cy="1668590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668590">
                    <a:moveTo>
                      <a:pt x="48575" y="0"/>
                    </a:moveTo>
                    <a:lnTo>
                      <a:pt x="1580682" y="0"/>
                    </a:lnTo>
                    <a:cubicBezTo>
                      <a:pt x="1593565" y="0"/>
                      <a:pt x="1605920" y="5118"/>
                      <a:pt x="1615030" y="14227"/>
                    </a:cubicBezTo>
                    <a:cubicBezTo>
                      <a:pt x="1624139" y="23337"/>
                      <a:pt x="1629257" y="35692"/>
                      <a:pt x="1629257" y="48575"/>
                    </a:cubicBezTo>
                    <a:lnTo>
                      <a:pt x="1629257" y="1620016"/>
                    </a:lnTo>
                    <a:cubicBezTo>
                      <a:pt x="1629257" y="1646843"/>
                      <a:pt x="1607509" y="1668590"/>
                      <a:pt x="1580682" y="1668590"/>
                    </a:cubicBezTo>
                    <a:lnTo>
                      <a:pt x="48575" y="1668590"/>
                    </a:lnTo>
                    <a:cubicBezTo>
                      <a:pt x="35692" y="1668590"/>
                      <a:pt x="23337" y="1663473"/>
                      <a:pt x="14227" y="1654363"/>
                    </a:cubicBezTo>
                    <a:cubicBezTo>
                      <a:pt x="5118" y="1645254"/>
                      <a:pt x="0" y="1632899"/>
                      <a:pt x="0" y="1620016"/>
                    </a:cubicBezTo>
                    <a:lnTo>
                      <a:pt x="0" y="48575"/>
                    </a:lnTo>
                    <a:cubicBezTo>
                      <a:pt x="0" y="35692"/>
                      <a:pt x="5118" y="23337"/>
                      <a:pt x="14227" y="14227"/>
                    </a:cubicBezTo>
                    <a:cubicBezTo>
                      <a:pt x="23337" y="5118"/>
                      <a:pt x="35692" y="0"/>
                      <a:pt x="48575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1629257" cy="1725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79"/>
                  </a:lnSpc>
                  <a:spcBef>
                    <a:spcPct val="0"/>
                  </a:spcBef>
                </a:pPr>
                <a:endParaRPr sz="4000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484569"/>
              <a:ext cx="7475884" cy="7656367"/>
              <a:chOff x="0" y="0"/>
              <a:chExt cx="1629257" cy="16685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629257" cy="1668590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668590">
                    <a:moveTo>
                      <a:pt x="47702" y="0"/>
                    </a:moveTo>
                    <a:lnTo>
                      <a:pt x="1581554" y="0"/>
                    </a:lnTo>
                    <a:cubicBezTo>
                      <a:pt x="1594206" y="0"/>
                      <a:pt x="1606339" y="5026"/>
                      <a:pt x="1615285" y="13972"/>
                    </a:cubicBezTo>
                    <a:cubicBezTo>
                      <a:pt x="1624231" y="22918"/>
                      <a:pt x="1629257" y="35051"/>
                      <a:pt x="1629257" y="47702"/>
                    </a:cubicBezTo>
                    <a:lnTo>
                      <a:pt x="1629257" y="1620888"/>
                    </a:lnTo>
                    <a:cubicBezTo>
                      <a:pt x="1629257" y="1633539"/>
                      <a:pt x="1624231" y="1645673"/>
                      <a:pt x="1615285" y="1654619"/>
                    </a:cubicBezTo>
                    <a:cubicBezTo>
                      <a:pt x="1606339" y="1663565"/>
                      <a:pt x="1594206" y="1668590"/>
                      <a:pt x="1581554" y="1668590"/>
                    </a:cubicBezTo>
                    <a:lnTo>
                      <a:pt x="47702" y="1668590"/>
                    </a:lnTo>
                    <a:cubicBezTo>
                      <a:pt x="35051" y="1668590"/>
                      <a:pt x="22918" y="1663565"/>
                      <a:pt x="13972" y="1654619"/>
                    </a:cubicBezTo>
                    <a:cubicBezTo>
                      <a:pt x="5026" y="1645673"/>
                      <a:pt x="0" y="1633539"/>
                      <a:pt x="0" y="1620888"/>
                    </a:cubicBezTo>
                    <a:lnTo>
                      <a:pt x="0" y="47702"/>
                    </a:lnTo>
                    <a:cubicBezTo>
                      <a:pt x="0" y="35051"/>
                      <a:pt x="5026" y="22918"/>
                      <a:pt x="13972" y="13972"/>
                    </a:cubicBezTo>
                    <a:cubicBezTo>
                      <a:pt x="22918" y="5026"/>
                      <a:pt x="35051" y="0"/>
                      <a:pt x="47702" y="0"/>
                    </a:cubicBezTo>
                    <a:close/>
                  </a:path>
                </a:pathLst>
              </a:custGeom>
              <a:solidFill>
                <a:srgbClr val="E1F36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1629257" cy="1725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79"/>
                  </a:lnSpc>
                  <a:spcBef>
                    <a:spcPct val="0"/>
                  </a:spcBef>
                </a:pPr>
                <a:endParaRPr sz="4000"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2320710" y="0"/>
              <a:ext cx="3117110" cy="969138"/>
            </a:xfrm>
            <a:custGeom>
              <a:avLst/>
              <a:gdLst/>
              <a:ahLst/>
              <a:cxnLst/>
              <a:rect l="l" t="t" r="r" b="b"/>
              <a:pathLst>
                <a:path w="3117110" h="969138">
                  <a:moveTo>
                    <a:pt x="0" y="0"/>
                  </a:moveTo>
                  <a:lnTo>
                    <a:pt x="3117110" y="0"/>
                  </a:lnTo>
                  <a:lnTo>
                    <a:pt x="3117110" y="969138"/>
                  </a:lnTo>
                  <a:lnTo>
                    <a:pt x="0" y="969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3" name="Group 33"/>
            <p:cNvGrpSpPr/>
            <p:nvPr/>
          </p:nvGrpSpPr>
          <p:grpSpPr>
            <a:xfrm>
              <a:off x="152807" y="2695732"/>
              <a:ext cx="6918144" cy="5030491"/>
              <a:chOff x="-61624" y="-54576"/>
              <a:chExt cx="1690882" cy="122951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61624" y="-4911"/>
                <a:ext cx="1629257" cy="1174939"/>
              </a:xfrm>
              <a:custGeom>
                <a:avLst/>
                <a:gdLst/>
                <a:ahLst/>
                <a:cxnLst/>
                <a:rect l="l" t="t" r="r" b="b"/>
                <a:pathLst>
                  <a:path w="1629257" h="1174939">
                    <a:moveTo>
                      <a:pt x="53498" y="0"/>
                    </a:moveTo>
                    <a:lnTo>
                      <a:pt x="1575759" y="0"/>
                    </a:lnTo>
                    <a:cubicBezTo>
                      <a:pt x="1605305" y="0"/>
                      <a:pt x="1629257" y="23952"/>
                      <a:pt x="1629257" y="53498"/>
                    </a:cubicBezTo>
                    <a:lnTo>
                      <a:pt x="1629257" y="1121441"/>
                    </a:lnTo>
                    <a:cubicBezTo>
                      <a:pt x="1629257" y="1135630"/>
                      <a:pt x="1623620" y="1149237"/>
                      <a:pt x="1613588" y="1159270"/>
                    </a:cubicBezTo>
                    <a:cubicBezTo>
                      <a:pt x="1603555" y="1169303"/>
                      <a:pt x="1589947" y="1174939"/>
                      <a:pt x="1575759" y="1174939"/>
                    </a:cubicBezTo>
                    <a:lnTo>
                      <a:pt x="53498" y="1174939"/>
                    </a:lnTo>
                    <a:cubicBezTo>
                      <a:pt x="23952" y="1174939"/>
                      <a:pt x="0" y="1150988"/>
                      <a:pt x="0" y="1121441"/>
                    </a:cubicBezTo>
                    <a:lnTo>
                      <a:pt x="0" y="53498"/>
                    </a:lnTo>
                    <a:cubicBezTo>
                      <a:pt x="0" y="23952"/>
                      <a:pt x="23952" y="0"/>
                      <a:pt x="53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uk-UA" sz="4000" dirty="0" smtClean="0"/>
                  <a:t>методичних об</a:t>
                </a:r>
                <a:r>
                  <a:rPr lang="en-US" sz="4000" dirty="0" smtClean="0"/>
                  <a:t>’</a:t>
                </a:r>
                <a:r>
                  <a:rPr lang="uk-UA" sz="4000" dirty="0" smtClean="0"/>
                  <a:t>єднаннях</a:t>
                </a:r>
              </a:p>
              <a:p>
                <a:pPr algn="ctr"/>
                <a:r>
                  <a:rPr lang="uk-UA" sz="4000" dirty="0"/>
                  <a:t>п</a:t>
                </a:r>
                <a:r>
                  <a:rPr lang="uk-UA" sz="4000" dirty="0" smtClean="0"/>
                  <a:t>риродничо-математичного циклу</a:t>
                </a:r>
                <a:endParaRPr lang="uk-UA" sz="4000" dirty="0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-61623" y="-54576"/>
                <a:ext cx="1690881" cy="1229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79"/>
                  </a:lnSpc>
                  <a:spcBef>
                    <a:spcPct val="0"/>
                  </a:spcBef>
                </a:pPr>
                <a:endParaRPr sz="4000"/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17046223" y="1028700"/>
            <a:ext cx="426155" cy="426155"/>
          </a:xfrm>
          <a:custGeom>
            <a:avLst/>
            <a:gdLst/>
            <a:ahLst/>
            <a:cxnLst/>
            <a:rect l="l" t="t" r="r" b="b"/>
            <a:pathLst>
              <a:path w="426155" h="426155">
                <a:moveTo>
                  <a:pt x="0" y="0"/>
                </a:moveTo>
                <a:lnTo>
                  <a:pt x="426154" y="0"/>
                </a:lnTo>
                <a:lnTo>
                  <a:pt x="426154" y="426155"/>
                </a:lnTo>
                <a:lnTo>
                  <a:pt x="0" y="42615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80592" y="422402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2" y="0"/>
                </a:lnTo>
                <a:lnTo>
                  <a:pt x="1032452" y="1032453"/>
                </a:lnTo>
                <a:lnTo>
                  <a:pt x="0" y="103245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212323" y="9093508"/>
            <a:ext cx="329585" cy="329585"/>
          </a:xfrm>
          <a:custGeom>
            <a:avLst/>
            <a:gdLst/>
            <a:ahLst/>
            <a:cxnLst/>
            <a:rect l="l" t="t" r="r" b="b"/>
            <a:pathLst>
              <a:path w="329585" h="329585">
                <a:moveTo>
                  <a:pt x="0" y="0"/>
                </a:moveTo>
                <a:lnTo>
                  <a:pt x="329585" y="0"/>
                </a:lnTo>
                <a:lnTo>
                  <a:pt x="329585" y="329584"/>
                </a:lnTo>
                <a:lnTo>
                  <a:pt x="0" y="329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252994" y="6248209"/>
            <a:ext cx="1919206" cy="1750476"/>
          </a:xfrm>
          <a:custGeom>
            <a:avLst/>
            <a:gdLst/>
            <a:ahLst/>
            <a:cxnLst/>
            <a:rect l="l" t="t" r="r" b="b"/>
            <a:pathLst>
              <a:path w="1919206" h="1750476">
                <a:moveTo>
                  <a:pt x="0" y="0"/>
                </a:moveTo>
                <a:lnTo>
                  <a:pt x="1919206" y="0"/>
                </a:lnTo>
                <a:lnTo>
                  <a:pt x="1919206" y="1750476"/>
                </a:lnTo>
                <a:lnTo>
                  <a:pt x="0" y="1750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0" name="Freeform 40"/>
          <p:cNvSpPr/>
          <p:nvPr/>
        </p:nvSpPr>
        <p:spPr>
          <a:xfrm>
            <a:off x="16512775" y="6834944"/>
            <a:ext cx="1919206" cy="1750476"/>
          </a:xfrm>
          <a:custGeom>
            <a:avLst/>
            <a:gdLst/>
            <a:ahLst/>
            <a:cxnLst/>
            <a:rect l="l" t="t" r="r" b="b"/>
            <a:pathLst>
              <a:path w="1919206" h="1750476">
                <a:moveTo>
                  <a:pt x="0" y="0"/>
                </a:moveTo>
                <a:lnTo>
                  <a:pt x="1919206" y="0"/>
                </a:lnTo>
                <a:lnTo>
                  <a:pt x="1919206" y="1750476"/>
                </a:lnTo>
                <a:lnTo>
                  <a:pt x="0" y="175047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654053" y="7998685"/>
            <a:ext cx="1919206" cy="1750476"/>
          </a:xfrm>
          <a:custGeom>
            <a:avLst/>
            <a:gdLst/>
            <a:ahLst/>
            <a:cxnLst/>
            <a:rect l="l" t="t" r="r" b="b"/>
            <a:pathLst>
              <a:path w="1919206" h="1750476">
                <a:moveTo>
                  <a:pt x="0" y="0"/>
                </a:moveTo>
                <a:lnTo>
                  <a:pt x="1919206" y="0"/>
                </a:lnTo>
                <a:lnTo>
                  <a:pt x="1919206" y="1750476"/>
                </a:lnTo>
                <a:lnTo>
                  <a:pt x="0" y="175047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286976" y="590550"/>
            <a:ext cx="10162581" cy="178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 dirty="0" err="1" smtClean="0">
                <a:solidFill>
                  <a:srgbClr val="111111"/>
                </a:solidFill>
                <a:latin typeface="Shantell Sans Ultra-Bold"/>
              </a:rPr>
              <a:t>Методичн</a:t>
            </a:r>
            <a:r>
              <a:rPr lang="uk-UA" sz="5799" dirty="0" smtClean="0">
                <a:solidFill>
                  <a:srgbClr val="111111"/>
                </a:solidFill>
                <a:latin typeface="Shantell Sans Ultra-Bold"/>
              </a:rPr>
              <a:t>а робота</a:t>
            </a:r>
          </a:p>
          <a:p>
            <a:pPr algn="ctr">
              <a:lnSpc>
                <a:spcPts val="6959"/>
              </a:lnSpc>
            </a:pPr>
            <a:r>
              <a:rPr lang="uk-UA" sz="4800" dirty="0" smtClean="0">
                <a:solidFill>
                  <a:srgbClr val="002060"/>
                </a:solidFill>
                <a:latin typeface="Shantell Sans Ultra-Bold"/>
              </a:rPr>
              <a:t>Приймаю участь </a:t>
            </a:r>
            <a:r>
              <a:rPr lang="uk-UA" sz="4800" dirty="0">
                <a:solidFill>
                  <a:srgbClr val="002060"/>
                </a:solidFill>
                <a:latin typeface="Shantell Sans Ultra-Bold"/>
              </a:rPr>
              <a:t>в</a:t>
            </a:r>
            <a:endParaRPr lang="en-US" sz="4800" dirty="0">
              <a:solidFill>
                <a:srgbClr val="002060"/>
              </a:solidFill>
              <a:latin typeface="Shantell Sans Ultra-Bold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4346922" y="2374565"/>
            <a:ext cx="4797078" cy="408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9144000" y="2283991"/>
            <a:ext cx="213751" cy="1142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42" idx="2"/>
          </p:cNvCxnSpPr>
          <p:nvPr/>
        </p:nvCxnSpPr>
        <p:spPr>
          <a:xfrm>
            <a:off x="9368267" y="2374565"/>
            <a:ext cx="5081290" cy="2231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38500"/>
            <a:ext cx="16986201" cy="6303230"/>
            <a:chOff x="0" y="0"/>
            <a:chExt cx="8002775" cy="38713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02775" cy="3871353"/>
            </a:xfrm>
            <a:custGeom>
              <a:avLst/>
              <a:gdLst/>
              <a:ahLst/>
              <a:cxnLst/>
              <a:rect l="l" t="t" r="r" b="b"/>
              <a:pathLst>
                <a:path w="8002775" h="3871353">
                  <a:moveTo>
                    <a:pt x="13673" y="0"/>
                  </a:moveTo>
                  <a:lnTo>
                    <a:pt x="7989102" y="0"/>
                  </a:lnTo>
                  <a:cubicBezTo>
                    <a:pt x="7992728" y="0"/>
                    <a:pt x="7996206" y="1441"/>
                    <a:pt x="7998770" y="4005"/>
                  </a:cubicBezTo>
                  <a:cubicBezTo>
                    <a:pt x="8001335" y="6569"/>
                    <a:pt x="8002775" y="10047"/>
                    <a:pt x="8002775" y="13673"/>
                  </a:cubicBezTo>
                  <a:lnTo>
                    <a:pt x="8002775" y="3857680"/>
                  </a:lnTo>
                  <a:cubicBezTo>
                    <a:pt x="8002775" y="3865232"/>
                    <a:pt x="7996653" y="3871353"/>
                    <a:pt x="7989102" y="3871353"/>
                  </a:cubicBezTo>
                  <a:lnTo>
                    <a:pt x="13673" y="3871353"/>
                  </a:lnTo>
                  <a:cubicBezTo>
                    <a:pt x="10047" y="3871353"/>
                    <a:pt x="6569" y="3869913"/>
                    <a:pt x="4005" y="3867348"/>
                  </a:cubicBezTo>
                  <a:cubicBezTo>
                    <a:pt x="1441" y="3864784"/>
                    <a:pt x="0" y="3861306"/>
                    <a:pt x="0" y="3857680"/>
                  </a:cubicBezTo>
                  <a:lnTo>
                    <a:pt x="0" y="13673"/>
                  </a:lnTo>
                  <a:cubicBezTo>
                    <a:pt x="0" y="10047"/>
                    <a:pt x="1441" y="6569"/>
                    <a:pt x="4005" y="4005"/>
                  </a:cubicBezTo>
                  <a:cubicBezTo>
                    <a:pt x="6569" y="1441"/>
                    <a:pt x="10047" y="0"/>
                    <a:pt x="13673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002775" cy="39285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8300" y="2857500"/>
            <a:ext cx="16947982" cy="6117290"/>
            <a:chOff x="0" y="0"/>
            <a:chExt cx="7984769" cy="39265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84768" cy="3926599"/>
            </a:xfrm>
            <a:custGeom>
              <a:avLst/>
              <a:gdLst/>
              <a:ahLst/>
              <a:cxnLst/>
              <a:rect l="l" t="t" r="r" b="b"/>
              <a:pathLst>
                <a:path w="7984768" h="3926599">
                  <a:moveTo>
                    <a:pt x="13704" y="0"/>
                  </a:moveTo>
                  <a:lnTo>
                    <a:pt x="7971065" y="0"/>
                  </a:lnTo>
                  <a:cubicBezTo>
                    <a:pt x="7974699" y="0"/>
                    <a:pt x="7978184" y="1444"/>
                    <a:pt x="7980755" y="4014"/>
                  </a:cubicBezTo>
                  <a:cubicBezTo>
                    <a:pt x="7983324" y="6584"/>
                    <a:pt x="7984768" y="10070"/>
                    <a:pt x="7984768" y="13704"/>
                  </a:cubicBezTo>
                  <a:lnTo>
                    <a:pt x="7984768" y="3912894"/>
                  </a:lnTo>
                  <a:cubicBezTo>
                    <a:pt x="7984768" y="3916529"/>
                    <a:pt x="7983324" y="3920015"/>
                    <a:pt x="7980755" y="3922585"/>
                  </a:cubicBezTo>
                  <a:cubicBezTo>
                    <a:pt x="7978184" y="3925155"/>
                    <a:pt x="7974699" y="3926599"/>
                    <a:pt x="7971065" y="3926599"/>
                  </a:cubicBezTo>
                  <a:lnTo>
                    <a:pt x="13704" y="3926599"/>
                  </a:lnTo>
                  <a:cubicBezTo>
                    <a:pt x="6136" y="3926599"/>
                    <a:pt x="0" y="3920463"/>
                    <a:pt x="0" y="3912894"/>
                  </a:cubicBezTo>
                  <a:lnTo>
                    <a:pt x="0" y="13704"/>
                  </a:lnTo>
                  <a:cubicBezTo>
                    <a:pt x="0" y="6136"/>
                    <a:pt x="6136" y="0"/>
                    <a:pt x="13704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984769" cy="3983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94813" y="1868601"/>
            <a:ext cx="15310186" cy="70229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Freeform 11"/>
          <p:cNvSpPr/>
          <p:nvPr/>
        </p:nvSpPr>
        <p:spPr>
          <a:xfrm rot="385170" flipH="1">
            <a:off x="-4092405" y="1877298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83901" y="7687239"/>
            <a:ext cx="1362463" cy="423602"/>
          </a:xfrm>
          <a:custGeom>
            <a:avLst/>
            <a:gdLst/>
            <a:ahLst/>
            <a:cxnLst/>
            <a:rect l="l" t="t" r="r" b="b"/>
            <a:pathLst>
              <a:path w="1362463" h="423602">
                <a:moveTo>
                  <a:pt x="0" y="0"/>
                </a:moveTo>
                <a:lnTo>
                  <a:pt x="1362463" y="0"/>
                </a:lnTo>
                <a:lnTo>
                  <a:pt x="1362463" y="423602"/>
                </a:lnTo>
                <a:lnTo>
                  <a:pt x="0" y="42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9258300"/>
            <a:ext cx="283430" cy="283430"/>
          </a:xfrm>
          <a:custGeom>
            <a:avLst/>
            <a:gdLst/>
            <a:ahLst/>
            <a:cxnLst/>
            <a:rect l="l" t="t" r="r" b="b"/>
            <a:pathLst>
              <a:path w="283430" h="283430">
                <a:moveTo>
                  <a:pt x="0" y="0"/>
                </a:moveTo>
                <a:lnTo>
                  <a:pt x="283430" y="0"/>
                </a:lnTo>
                <a:lnTo>
                  <a:pt x="283430" y="283430"/>
                </a:lnTo>
                <a:lnTo>
                  <a:pt x="0" y="2834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10941" y="955301"/>
            <a:ext cx="139827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28.10.2021 Педрада на тему: «Створення ситуації успіху як один із факторів забезпечення психологічного комфорту учнів на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уроці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»</a:t>
            </a:r>
            <a:endParaRPr lang="en-US" sz="2400" dirty="0">
              <a:solidFill>
                <a:srgbClr val="111111"/>
              </a:solidFill>
              <a:latin typeface="Shantell Sans Ultra-Bold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687">
            <a:off x="864048" y="2947308"/>
            <a:ext cx="7237387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531">
            <a:off x="9766677" y="2414077"/>
            <a:ext cx="7302709" cy="478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2"/>
          <p:cNvSpPr/>
          <p:nvPr/>
        </p:nvSpPr>
        <p:spPr>
          <a:xfrm>
            <a:off x="5438690" y="7557799"/>
            <a:ext cx="5859740" cy="2833983"/>
          </a:xfrm>
          <a:custGeom>
            <a:avLst/>
            <a:gdLst/>
            <a:ahLst/>
            <a:cxnLst/>
            <a:rect l="l" t="t" r="r" b="b"/>
            <a:pathLst>
              <a:path w="5859740" h="2833983">
                <a:moveTo>
                  <a:pt x="0" y="0"/>
                </a:moveTo>
                <a:lnTo>
                  <a:pt x="5859740" y="0"/>
                </a:lnTo>
                <a:lnTo>
                  <a:pt x="5859740" y="2833983"/>
                </a:lnTo>
                <a:lnTo>
                  <a:pt x="0" y="2833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028700" y="3238500"/>
            <a:ext cx="16986201" cy="6303230"/>
            <a:chOff x="0" y="0"/>
            <a:chExt cx="8002775" cy="3871353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8002775" cy="3871353"/>
            </a:xfrm>
            <a:custGeom>
              <a:avLst/>
              <a:gdLst/>
              <a:ahLst/>
              <a:cxnLst/>
              <a:rect l="l" t="t" r="r" b="b"/>
              <a:pathLst>
                <a:path w="8002775" h="3871353">
                  <a:moveTo>
                    <a:pt x="13673" y="0"/>
                  </a:moveTo>
                  <a:lnTo>
                    <a:pt x="7989102" y="0"/>
                  </a:lnTo>
                  <a:cubicBezTo>
                    <a:pt x="7992728" y="0"/>
                    <a:pt x="7996206" y="1441"/>
                    <a:pt x="7998770" y="4005"/>
                  </a:cubicBezTo>
                  <a:cubicBezTo>
                    <a:pt x="8001335" y="6569"/>
                    <a:pt x="8002775" y="10047"/>
                    <a:pt x="8002775" y="13673"/>
                  </a:cubicBezTo>
                  <a:lnTo>
                    <a:pt x="8002775" y="3857680"/>
                  </a:lnTo>
                  <a:cubicBezTo>
                    <a:pt x="8002775" y="3865232"/>
                    <a:pt x="7996653" y="3871353"/>
                    <a:pt x="7989102" y="3871353"/>
                  </a:cubicBezTo>
                  <a:lnTo>
                    <a:pt x="13673" y="3871353"/>
                  </a:lnTo>
                  <a:cubicBezTo>
                    <a:pt x="10047" y="3871353"/>
                    <a:pt x="6569" y="3869913"/>
                    <a:pt x="4005" y="3867348"/>
                  </a:cubicBezTo>
                  <a:cubicBezTo>
                    <a:pt x="1441" y="3864784"/>
                    <a:pt x="0" y="3861306"/>
                    <a:pt x="0" y="3857680"/>
                  </a:cubicBezTo>
                  <a:lnTo>
                    <a:pt x="0" y="13673"/>
                  </a:lnTo>
                  <a:cubicBezTo>
                    <a:pt x="0" y="10047"/>
                    <a:pt x="1441" y="6569"/>
                    <a:pt x="4005" y="4005"/>
                  </a:cubicBezTo>
                  <a:cubicBezTo>
                    <a:pt x="6569" y="1441"/>
                    <a:pt x="10047" y="0"/>
                    <a:pt x="13673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4"/>
            <p:cNvSpPr txBox="1"/>
            <p:nvPr/>
          </p:nvSpPr>
          <p:spPr>
            <a:xfrm>
              <a:off x="0" y="-57150"/>
              <a:ext cx="8002775" cy="39285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1789" y="2628900"/>
            <a:ext cx="16947982" cy="6389688"/>
            <a:chOff x="0" y="0"/>
            <a:chExt cx="7984769" cy="3926599"/>
          </a:xfrm>
        </p:grpSpPr>
        <p:sp>
          <p:nvSpPr>
            <p:cNvPr id="7" name="Freeform 6"/>
            <p:cNvSpPr/>
            <p:nvPr/>
          </p:nvSpPr>
          <p:spPr>
            <a:xfrm>
              <a:off x="0" y="0"/>
              <a:ext cx="7984768" cy="3926599"/>
            </a:xfrm>
            <a:custGeom>
              <a:avLst/>
              <a:gdLst/>
              <a:ahLst/>
              <a:cxnLst/>
              <a:rect l="l" t="t" r="r" b="b"/>
              <a:pathLst>
                <a:path w="7984768" h="3926599">
                  <a:moveTo>
                    <a:pt x="13704" y="0"/>
                  </a:moveTo>
                  <a:lnTo>
                    <a:pt x="7971065" y="0"/>
                  </a:lnTo>
                  <a:cubicBezTo>
                    <a:pt x="7974699" y="0"/>
                    <a:pt x="7978184" y="1444"/>
                    <a:pt x="7980755" y="4014"/>
                  </a:cubicBezTo>
                  <a:cubicBezTo>
                    <a:pt x="7983324" y="6584"/>
                    <a:pt x="7984768" y="10070"/>
                    <a:pt x="7984768" y="13704"/>
                  </a:cubicBezTo>
                  <a:lnTo>
                    <a:pt x="7984768" y="3912894"/>
                  </a:lnTo>
                  <a:cubicBezTo>
                    <a:pt x="7984768" y="3916529"/>
                    <a:pt x="7983324" y="3920015"/>
                    <a:pt x="7980755" y="3922585"/>
                  </a:cubicBezTo>
                  <a:cubicBezTo>
                    <a:pt x="7978184" y="3925155"/>
                    <a:pt x="7974699" y="3926599"/>
                    <a:pt x="7971065" y="3926599"/>
                  </a:cubicBezTo>
                  <a:lnTo>
                    <a:pt x="13704" y="3926599"/>
                  </a:lnTo>
                  <a:cubicBezTo>
                    <a:pt x="6136" y="3926599"/>
                    <a:pt x="0" y="3920463"/>
                    <a:pt x="0" y="3912894"/>
                  </a:cubicBezTo>
                  <a:lnTo>
                    <a:pt x="0" y="13704"/>
                  </a:lnTo>
                  <a:cubicBezTo>
                    <a:pt x="0" y="6136"/>
                    <a:pt x="6136" y="0"/>
                    <a:pt x="13704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7"/>
            <p:cNvSpPr txBox="1"/>
            <p:nvPr/>
          </p:nvSpPr>
          <p:spPr>
            <a:xfrm>
              <a:off x="0" y="-57150"/>
              <a:ext cx="7984769" cy="3983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191000" y="11811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12.01.2023 </a:t>
            </a:r>
            <a:r>
              <a:rPr lang="uk-UA" sz="2400" dirty="0">
                <a:solidFill>
                  <a:srgbClr val="111111"/>
                </a:solidFill>
                <a:latin typeface="Shantell Sans Ultra-Bold"/>
              </a:rPr>
              <a:t>Педрада на тему: 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« Про сучасні інструменти  формувального оцінювання  в роботі вчителів 5 класу»</a:t>
            </a:r>
            <a:endParaRPr lang="uk-UA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0" y="6057900"/>
            <a:ext cx="5183188" cy="374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272">
            <a:off x="11994605" y="2465164"/>
            <a:ext cx="4588850" cy="33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244">
            <a:off x="716589" y="2293616"/>
            <a:ext cx="4244518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34" y="2894524"/>
            <a:ext cx="6413949" cy="41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428" y="6307799"/>
            <a:ext cx="543734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95" y="7075242"/>
            <a:ext cx="4113167" cy="289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2"/>
          <p:cNvGrpSpPr/>
          <p:nvPr/>
        </p:nvGrpSpPr>
        <p:grpSpPr>
          <a:xfrm>
            <a:off x="1028700" y="2586692"/>
            <a:ext cx="17030700" cy="6955038"/>
            <a:chOff x="0" y="-57150"/>
            <a:chExt cx="8279709" cy="3928503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8279709" cy="3871353"/>
            </a:xfrm>
            <a:custGeom>
              <a:avLst/>
              <a:gdLst/>
              <a:ahLst/>
              <a:cxnLst/>
              <a:rect l="l" t="t" r="r" b="b"/>
              <a:pathLst>
                <a:path w="8002775" h="3871353">
                  <a:moveTo>
                    <a:pt x="13673" y="0"/>
                  </a:moveTo>
                  <a:lnTo>
                    <a:pt x="7989102" y="0"/>
                  </a:lnTo>
                  <a:cubicBezTo>
                    <a:pt x="7992728" y="0"/>
                    <a:pt x="7996206" y="1441"/>
                    <a:pt x="7998770" y="4005"/>
                  </a:cubicBezTo>
                  <a:cubicBezTo>
                    <a:pt x="8001335" y="6569"/>
                    <a:pt x="8002775" y="10047"/>
                    <a:pt x="8002775" y="13673"/>
                  </a:cubicBezTo>
                  <a:lnTo>
                    <a:pt x="8002775" y="3857680"/>
                  </a:lnTo>
                  <a:cubicBezTo>
                    <a:pt x="8002775" y="3865232"/>
                    <a:pt x="7996653" y="3871353"/>
                    <a:pt x="7989102" y="3871353"/>
                  </a:cubicBezTo>
                  <a:lnTo>
                    <a:pt x="13673" y="3871353"/>
                  </a:lnTo>
                  <a:cubicBezTo>
                    <a:pt x="10047" y="3871353"/>
                    <a:pt x="6569" y="3869913"/>
                    <a:pt x="4005" y="3867348"/>
                  </a:cubicBezTo>
                  <a:cubicBezTo>
                    <a:pt x="1441" y="3864784"/>
                    <a:pt x="0" y="3861306"/>
                    <a:pt x="0" y="3857680"/>
                  </a:cubicBezTo>
                  <a:lnTo>
                    <a:pt x="0" y="13673"/>
                  </a:lnTo>
                  <a:cubicBezTo>
                    <a:pt x="0" y="10047"/>
                    <a:pt x="1441" y="6569"/>
                    <a:pt x="4005" y="4005"/>
                  </a:cubicBezTo>
                  <a:cubicBezTo>
                    <a:pt x="6569" y="1441"/>
                    <a:pt x="10047" y="0"/>
                    <a:pt x="13673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9"/>
            <p:cNvSpPr txBox="1"/>
            <p:nvPr/>
          </p:nvSpPr>
          <p:spPr>
            <a:xfrm>
              <a:off x="0" y="-57150"/>
              <a:ext cx="8002775" cy="39285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6"/>
          <p:cNvSpPr/>
          <p:nvPr/>
        </p:nvSpPr>
        <p:spPr>
          <a:xfrm>
            <a:off x="541789" y="2586692"/>
            <a:ext cx="16947980" cy="6431896"/>
          </a:xfrm>
          <a:custGeom>
            <a:avLst/>
            <a:gdLst/>
            <a:ahLst/>
            <a:cxnLst/>
            <a:rect l="l" t="t" r="r" b="b"/>
            <a:pathLst>
              <a:path w="7984768" h="3926599">
                <a:moveTo>
                  <a:pt x="13704" y="0"/>
                </a:moveTo>
                <a:lnTo>
                  <a:pt x="7971065" y="0"/>
                </a:lnTo>
                <a:cubicBezTo>
                  <a:pt x="7974699" y="0"/>
                  <a:pt x="7978184" y="1444"/>
                  <a:pt x="7980755" y="4014"/>
                </a:cubicBezTo>
                <a:cubicBezTo>
                  <a:pt x="7983324" y="6584"/>
                  <a:pt x="7984768" y="10070"/>
                  <a:pt x="7984768" y="13704"/>
                </a:cubicBezTo>
                <a:lnTo>
                  <a:pt x="7984768" y="3912894"/>
                </a:lnTo>
                <a:cubicBezTo>
                  <a:pt x="7984768" y="3916529"/>
                  <a:pt x="7983324" y="3920015"/>
                  <a:pt x="7980755" y="3922585"/>
                </a:cubicBezTo>
                <a:cubicBezTo>
                  <a:pt x="7978184" y="3925155"/>
                  <a:pt x="7974699" y="3926599"/>
                  <a:pt x="7971065" y="3926599"/>
                </a:cubicBezTo>
                <a:lnTo>
                  <a:pt x="13704" y="3926599"/>
                </a:lnTo>
                <a:cubicBezTo>
                  <a:pt x="6136" y="3926599"/>
                  <a:pt x="0" y="3920463"/>
                  <a:pt x="0" y="3912894"/>
                </a:cubicBezTo>
                <a:lnTo>
                  <a:pt x="0" y="13704"/>
                </a:lnTo>
                <a:cubicBezTo>
                  <a:pt x="0" y="6136"/>
                  <a:pt x="6136" y="0"/>
                  <a:pt x="13704" y="0"/>
                </a:cubicBezTo>
                <a:close/>
              </a:path>
            </a:pathLst>
          </a:custGeom>
          <a:solidFill>
            <a:srgbClr val="E1F361"/>
          </a:solidFill>
          <a:ln cap="rnd">
            <a:noFill/>
            <a:prstDash val="solid"/>
            <a:round/>
          </a:ln>
        </p:spPr>
      </p:sp>
      <p:sp>
        <p:nvSpPr>
          <p:cNvPr id="2" name="Прямоугольник 1"/>
          <p:cNvSpPr/>
          <p:nvPr/>
        </p:nvSpPr>
        <p:spPr>
          <a:xfrm>
            <a:off x="4419600" y="44577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23.10.2023 </a:t>
            </a:r>
            <a:r>
              <a:rPr lang="uk-UA" sz="2400" dirty="0">
                <a:solidFill>
                  <a:srgbClr val="111111"/>
                </a:solidFill>
                <a:latin typeface="Shantell Sans Ultra-Bold"/>
              </a:rPr>
              <a:t>Педрада на тему: 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« Моделювання структури уроків у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конктесті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компетентнісного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 підходу»</a:t>
            </a:r>
            <a:endParaRPr lang="uk-UA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60" y="6181137"/>
            <a:ext cx="6085879" cy="337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49009"/>
            <a:ext cx="73152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7400" y="647700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28.08.2023 </a:t>
            </a:r>
            <a:r>
              <a:rPr lang="uk-UA" sz="2400" dirty="0">
                <a:solidFill>
                  <a:srgbClr val="111111"/>
                </a:solidFill>
                <a:latin typeface="Shantell Sans Ultra-Bold"/>
              </a:rPr>
              <a:t>Педрада на тему: 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«Про аналіз діяльності Новозаводського ліцею щодо реалізації освітніх завдань у 2022-2023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н.р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., визначення  основних аспектів розвитку системи загальної середньої освіти у 2023-2024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н.р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.»</a:t>
            </a:r>
            <a:endParaRPr lang="uk-UA" sz="24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809929"/>
            <a:ext cx="4344988" cy="264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99" y="2171700"/>
            <a:ext cx="4072720" cy="256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9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98364" y="704901"/>
            <a:ext cx="11485690" cy="9124750"/>
            <a:chOff x="0" y="0"/>
            <a:chExt cx="3130561" cy="2487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61" cy="2487059"/>
            </a:xfrm>
            <a:custGeom>
              <a:avLst/>
              <a:gdLst/>
              <a:ahLst/>
              <a:cxnLst/>
              <a:rect l="l" t="t" r="r" b="b"/>
              <a:pathLst>
                <a:path w="3130561" h="2487059">
                  <a:moveTo>
                    <a:pt x="20221" y="0"/>
                  </a:moveTo>
                  <a:lnTo>
                    <a:pt x="3110339" y="0"/>
                  </a:lnTo>
                  <a:cubicBezTo>
                    <a:pt x="3121507" y="0"/>
                    <a:pt x="3130561" y="9053"/>
                    <a:pt x="3130561" y="20221"/>
                  </a:cubicBezTo>
                  <a:lnTo>
                    <a:pt x="3130561" y="2466837"/>
                  </a:lnTo>
                  <a:cubicBezTo>
                    <a:pt x="3130561" y="2478005"/>
                    <a:pt x="3121507" y="2487059"/>
                    <a:pt x="3110339" y="2487059"/>
                  </a:cubicBezTo>
                  <a:lnTo>
                    <a:pt x="20221" y="2487059"/>
                  </a:lnTo>
                  <a:cubicBezTo>
                    <a:pt x="9053" y="2487059"/>
                    <a:pt x="0" y="2478005"/>
                    <a:pt x="0" y="2466837"/>
                  </a:cubicBezTo>
                  <a:lnTo>
                    <a:pt x="0" y="20221"/>
                  </a:lnTo>
                  <a:cubicBezTo>
                    <a:pt x="0" y="9053"/>
                    <a:pt x="9053" y="0"/>
                    <a:pt x="20221" y="0"/>
                  </a:cubicBezTo>
                  <a:close/>
                </a:path>
              </a:pathLst>
            </a:custGeom>
            <a:solidFill>
              <a:srgbClr val="FFDE59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130561" cy="2544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751009" y="1714500"/>
            <a:ext cx="10536991" cy="7315200"/>
            <a:chOff x="0" y="0"/>
            <a:chExt cx="3079674" cy="22430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9674" cy="2243075"/>
            </a:xfrm>
            <a:custGeom>
              <a:avLst/>
              <a:gdLst/>
              <a:ahLst/>
              <a:cxnLst/>
              <a:rect l="l" t="t" r="r" b="b"/>
              <a:pathLst>
                <a:path w="3079674" h="2243075">
                  <a:moveTo>
                    <a:pt x="21241" y="0"/>
                  </a:moveTo>
                  <a:lnTo>
                    <a:pt x="3058433" y="0"/>
                  </a:lnTo>
                  <a:cubicBezTo>
                    <a:pt x="3064066" y="0"/>
                    <a:pt x="3069469" y="2238"/>
                    <a:pt x="3073453" y="6221"/>
                  </a:cubicBezTo>
                  <a:cubicBezTo>
                    <a:pt x="3077436" y="10205"/>
                    <a:pt x="3079674" y="15607"/>
                    <a:pt x="3079674" y="21241"/>
                  </a:cubicBezTo>
                  <a:lnTo>
                    <a:pt x="3079674" y="2221834"/>
                  </a:lnTo>
                  <a:cubicBezTo>
                    <a:pt x="3079674" y="2233565"/>
                    <a:pt x="3070164" y="2243075"/>
                    <a:pt x="3058433" y="2243075"/>
                  </a:cubicBezTo>
                  <a:lnTo>
                    <a:pt x="21241" y="2243075"/>
                  </a:lnTo>
                  <a:cubicBezTo>
                    <a:pt x="15607" y="2243075"/>
                    <a:pt x="10205" y="2240837"/>
                    <a:pt x="6221" y="2236854"/>
                  </a:cubicBezTo>
                  <a:cubicBezTo>
                    <a:pt x="2238" y="2232870"/>
                    <a:pt x="0" y="2227468"/>
                    <a:pt x="0" y="2221834"/>
                  </a:cubicBezTo>
                  <a:lnTo>
                    <a:pt x="0" y="21241"/>
                  </a:lnTo>
                  <a:cubicBezTo>
                    <a:pt x="0" y="15607"/>
                    <a:pt x="2238" y="10205"/>
                    <a:pt x="6221" y="6221"/>
                  </a:cubicBezTo>
                  <a:cubicBezTo>
                    <a:pt x="10205" y="2238"/>
                    <a:pt x="15607" y="0"/>
                    <a:pt x="21241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079674" cy="230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686800" y="1943100"/>
            <a:ext cx="9082390" cy="6014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endParaRPr lang="uk-UA" sz="3052" dirty="0" smtClean="0">
              <a:solidFill>
                <a:srgbClr val="002060"/>
              </a:solidFill>
              <a:latin typeface="Shantell Sans Bold"/>
            </a:endParaRPr>
          </a:p>
          <a:p>
            <a:pPr algn="just">
              <a:lnSpc>
                <a:spcPts val="4731"/>
              </a:lnSpc>
            </a:pPr>
            <a:endParaRPr lang="uk-UA" sz="3052" dirty="0" smtClean="0">
              <a:solidFill>
                <a:srgbClr val="002060"/>
              </a:solidFill>
              <a:latin typeface="Shantell Sans Bold"/>
            </a:endParaRPr>
          </a:p>
          <a:p>
            <a:pPr>
              <a:lnSpc>
                <a:spcPts val="4731"/>
              </a:lnSpc>
              <a:buFont typeface="Wingdings" pitchFamily="2" charset="2"/>
              <a:buChar char="v"/>
            </a:pPr>
            <a:r>
              <a:rPr lang="en-US" sz="4400" dirty="0" smtClean="0">
                <a:solidFill>
                  <a:srgbClr val="FF0000"/>
                </a:solidFill>
                <a:latin typeface="Shantell Sans Bold"/>
              </a:rPr>
              <a:t>Освіта</a:t>
            </a:r>
            <a:r>
              <a:rPr lang="en-US" sz="3052" dirty="0" smtClean="0">
                <a:solidFill>
                  <a:srgbClr val="111111"/>
                </a:solidFill>
                <a:latin typeface="Shantell Sans Bold"/>
              </a:rPr>
              <a:t> </a:t>
            </a:r>
            <a:r>
              <a:rPr lang="uk-UA" sz="3052" dirty="0" smtClean="0">
                <a:solidFill>
                  <a:srgbClr val="111111"/>
                </a:solidFill>
                <a:latin typeface="Shantell Sans Bold"/>
              </a:rPr>
              <a:t> </a:t>
            </a:r>
            <a:r>
              <a:rPr lang="uk-UA" sz="2800" u="sng" dirty="0" smtClean="0">
                <a:solidFill>
                  <a:srgbClr val="111111"/>
                </a:solidFill>
                <a:latin typeface="Shantell Sans Bold"/>
              </a:rPr>
              <a:t> ВИЩА</a:t>
            </a:r>
            <a:endParaRPr lang="en-US" sz="3052" u="sng" dirty="0">
              <a:solidFill>
                <a:srgbClr val="111111"/>
              </a:solidFill>
              <a:latin typeface="Shantell Sans Bold"/>
            </a:endParaRPr>
          </a:p>
          <a:p>
            <a:pPr>
              <a:lnSpc>
                <a:spcPts val="4731"/>
              </a:lnSpc>
              <a:buFont typeface="Wingdings" pitchFamily="2" charset="2"/>
              <a:buChar char="v"/>
            </a:pPr>
            <a:r>
              <a:rPr lang="en-US" sz="4400" dirty="0" err="1">
                <a:solidFill>
                  <a:srgbClr val="0070C0"/>
                </a:solidFill>
                <a:latin typeface="Shantell Sans Bold"/>
              </a:rPr>
              <a:t>Посада</a:t>
            </a:r>
            <a:r>
              <a:rPr lang="en-US" sz="3052" dirty="0">
                <a:solidFill>
                  <a:srgbClr val="111111"/>
                </a:solidFill>
                <a:latin typeface="Shantell Sans Bold"/>
              </a:rPr>
              <a:t> </a:t>
            </a:r>
            <a:r>
              <a:rPr lang="uk-UA" sz="3052" dirty="0" smtClean="0">
                <a:solidFill>
                  <a:srgbClr val="111111"/>
                </a:solidFill>
                <a:latin typeface="Shantell Sans Bold"/>
              </a:rPr>
              <a:t> </a:t>
            </a:r>
            <a:r>
              <a:rPr lang="uk-UA" sz="3052" u="sng" dirty="0" smtClean="0">
                <a:solidFill>
                  <a:srgbClr val="111111"/>
                </a:solidFill>
                <a:latin typeface="Shantell Sans Bold"/>
              </a:rPr>
              <a:t>ВЧИТЕЛЬ МАТЕМАТИКИ</a:t>
            </a:r>
            <a:endParaRPr lang="en-US" sz="3052" u="sng" dirty="0">
              <a:solidFill>
                <a:srgbClr val="111111"/>
              </a:solidFill>
              <a:latin typeface="Shantell Sans Bold"/>
            </a:endParaRPr>
          </a:p>
          <a:p>
            <a:pPr>
              <a:lnSpc>
                <a:spcPts val="4731"/>
              </a:lnSpc>
              <a:buFont typeface="Wingdings" pitchFamily="2" charset="2"/>
              <a:buChar char="v"/>
            </a:pPr>
            <a:r>
              <a:rPr lang="en-US" sz="4400" dirty="0" err="1">
                <a:solidFill>
                  <a:srgbClr val="00B050"/>
                </a:solidFill>
                <a:latin typeface="Shantell Sans Bold"/>
              </a:rPr>
              <a:t>Педагогічний</a:t>
            </a:r>
            <a:r>
              <a:rPr lang="en-US" sz="4400" dirty="0">
                <a:solidFill>
                  <a:srgbClr val="00B050"/>
                </a:solidFill>
                <a:latin typeface="Shantell Sans Bold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Shantell Sans Bold"/>
              </a:rPr>
              <a:t>стаж</a:t>
            </a:r>
            <a:r>
              <a:rPr lang="en-US" sz="4400" dirty="0">
                <a:solidFill>
                  <a:srgbClr val="00B050"/>
                </a:solidFill>
                <a:latin typeface="Shantell Sans Bold"/>
              </a:rPr>
              <a:t> </a:t>
            </a:r>
            <a:r>
              <a:rPr lang="uk-UA" sz="4400" dirty="0" smtClean="0">
                <a:solidFill>
                  <a:srgbClr val="00B050"/>
                </a:solidFill>
                <a:latin typeface="Shantell Sans Bold"/>
              </a:rPr>
              <a:t> </a:t>
            </a:r>
            <a:r>
              <a:rPr lang="uk-UA" sz="3052" u="sng" dirty="0" smtClean="0">
                <a:solidFill>
                  <a:srgbClr val="111111"/>
                </a:solidFill>
                <a:latin typeface="Shantell Sans Bold"/>
              </a:rPr>
              <a:t>32 РОКИ</a:t>
            </a:r>
            <a:endParaRPr lang="en-US" sz="3052" u="sng" dirty="0">
              <a:solidFill>
                <a:srgbClr val="111111"/>
              </a:solidFill>
              <a:latin typeface="Shantell Sans Bold"/>
            </a:endParaRPr>
          </a:p>
          <a:p>
            <a:pPr>
              <a:lnSpc>
                <a:spcPts val="4731"/>
              </a:lnSpc>
              <a:buFont typeface="Wingdings" pitchFamily="2" charset="2"/>
              <a:buChar char="v"/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Shantell Sans Bold"/>
              </a:rPr>
              <a:t>Кваліфікаційна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Shantell Sans Bold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Shantell Sans Bold"/>
              </a:rPr>
              <a:t>категорія</a:t>
            </a:r>
            <a:r>
              <a:rPr lang="uk-UA" sz="4400" dirty="0" smtClean="0">
                <a:solidFill>
                  <a:schemeClr val="accent2">
                    <a:lumMod val="75000"/>
                  </a:schemeClr>
                </a:solidFill>
                <a:latin typeface="Shantell Sans Bold"/>
              </a:rPr>
              <a:t> </a:t>
            </a:r>
            <a:r>
              <a:rPr lang="uk-UA" sz="3052" u="sng" dirty="0" smtClean="0">
                <a:solidFill>
                  <a:srgbClr val="111111"/>
                </a:solidFill>
                <a:latin typeface="Shantell Sans Bold"/>
              </a:rPr>
              <a:t>СПЕЦІАЛІСТ ВИЩОЇ КАТЕГОРІЇ</a:t>
            </a:r>
            <a:endParaRPr lang="en-US" sz="3052" u="sng" dirty="0">
              <a:solidFill>
                <a:srgbClr val="111111"/>
              </a:solidFill>
              <a:latin typeface="Shantell Sans Bold"/>
            </a:endParaRPr>
          </a:p>
          <a:p>
            <a:pPr>
              <a:lnSpc>
                <a:spcPts val="4731"/>
              </a:lnSpc>
              <a:buFont typeface="Wingdings" pitchFamily="2" charset="2"/>
              <a:buChar char="v"/>
            </a:pP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Рік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попередньої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 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атестації</a:t>
            </a:r>
            <a:r>
              <a:rPr lang="uk-UA" sz="4400" dirty="0" smtClean="0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                        </a:t>
            </a:r>
          </a:p>
          <a:p>
            <a:pPr algn="ctr">
              <a:lnSpc>
                <a:spcPts val="4731"/>
              </a:lnSpc>
            </a:pPr>
            <a:r>
              <a:rPr lang="uk-UA" sz="4400" u="sng" smtClean="0">
                <a:solidFill>
                  <a:schemeClr val="bg2">
                    <a:lumMod val="50000"/>
                  </a:schemeClr>
                </a:solidFill>
                <a:latin typeface="Shantell Sans Bold"/>
              </a:rPr>
              <a:t> </a:t>
            </a:r>
            <a:r>
              <a:rPr lang="uk-UA" sz="3052" u="sng" dirty="0" smtClean="0">
                <a:solidFill>
                  <a:srgbClr val="111111"/>
                </a:solidFill>
                <a:latin typeface="Shantell Sans Bold"/>
              </a:rPr>
              <a:t>2021</a:t>
            </a:r>
            <a:endParaRPr lang="en-US" sz="3052" u="sng" dirty="0" smtClean="0">
              <a:solidFill>
                <a:srgbClr val="111111"/>
              </a:solidFill>
              <a:latin typeface="Shantell Sans Bold"/>
            </a:endParaRPr>
          </a:p>
          <a:p>
            <a:pPr>
              <a:lnSpc>
                <a:spcPts val="4576"/>
              </a:lnSpc>
            </a:pPr>
            <a:endParaRPr lang="en-US" sz="3052" dirty="0">
              <a:solidFill>
                <a:srgbClr val="111111"/>
              </a:solidFill>
              <a:latin typeface="Shantell Sans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042663" y="1245796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84054" y="9189225"/>
            <a:ext cx="443996" cy="443996"/>
          </a:xfrm>
          <a:custGeom>
            <a:avLst/>
            <a:gdLst/>
            <a:ahLst/>
            <a:cxnLst/>
            <a:rect l="l" t="t" r="r" b="b"/>
            <a:pathLst>
              <a:path w="443996" h="443996">
                <a:moveTo>
                  <a:pt x="0" y="0"/>
                </a:moveTo>
                <a:lnTo>
                  <a:pt x="443996" y="0"/>
                </a:lnTo>
                <a:lnTo>
                  <a:pt x="443996" y="443996"/>
                </a:lnTo>
                <a:lnTo>
                  <a:pt x="0" y="4439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25497" y="1501298"/>
            <a:ext cx="332425" cy="332425"/>
          </a:xfrm>
          <a:custGeom>
            <a:avLst/>
            <a:gdLst/>
            <a:ahLst/>
            <a:cxnLst/>
            <a:rect l="l" t="t" r="r" b="b"/>
            <a:pathLst>
              <a:path w="332425" h="332425">
                <a:moveTo>
                  <a:pt x="0" y="0"/>
                </a:moveTo>
                <a:lnTo>
                  <a:pt x="332424" y="0"/>
                </a:lnTo>
                <a:lnTo>
                  <a:pt x="332424" y="332424"/>
                </a:lnTo>
                <a:lnTo>
                  <a:pt x="0" y="3324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1000" y="495299"/>
            <a:ext cx="7010400" cy="9334351"/>
          </a:xfrm>
          <a:custGeom>
            <a:avLst/>
            <a:gdLst/>
            <a:ahLst/>
            <a:cxnLst/>
            <a:rect l="l" t="t" r="r" b="b"/>
            <a:pathLst>
              <a:path w="4818753" h="6810959">
                <a:moveTo>
                  <a:pt x="0" y="0"/>
                </a:moveTo>
                <a:lnTo>
                  <a:pt x="4818753" y="0"/>
                </a:lnTo>
                <a:lnTo>
                  <a:pt x="4818753" y="6810959"/>
                </a:lnTo>
                <a:lnTo>
                  <a:pt x="0" y="681095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4" y="704901"/>
            <a:ext cx="6482405" cy="89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 rot="21170263">
            <a:off x="4912553" y="8019461"/>
            <a:ext cx="6668416" cy="1722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6600"/>
                </a:solidFill>
                <a:latin typeface="Impact" pitchFamily="34" charset="0"/>
              </a:rPr>
              <a:t>Моє педагогічне кредо:</a:t>
            </a:r>
          </a:p>
          <a:p>
            <a:pPr algn="ctr"/>
            <a:endParaRPr lang="uk-UA" b="1" dirty="0" smtClean="0">
              <a:solidFill>
                <a:srgbClr val="FF6600"/>
              </a:solidFill>
              <a:latin typeface="Arial Black" pitchFamily="34" charset="0"/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  <a:latin typeface="Arial Black" pitchFamily="34" charset="0"/>
              </a:rPr>
              <a:t>” Творчі ідеї народжуються</a:t>
            </a:r>
          </a:p>
          <a:p>
            <a:pPr algn="ctr"/>
            <a:r>
              <a:rPr lang="uk-UA" b="1" dirty="0" smtClean="0">
                <a:solidFill>
                  <a:srgbClr val="0070C0"/>
                </a:solidFill>
                <a:latin typeface="Arial Black" pitchFamily="34" charset="0"/>
              </a:rPr>
              <a:t> лише в творчості </a:t>
            </a:r>
            <a:r>
              <a:rPr lang="uk-UA" sz="3200" b="1" dirty="0" smtClean="0">
                <a:solidFill>
                  <a:srgbClr val="0070C0"/>
                </a:solidFill>
                <a:latin typeface="Arial Black" pitchFamily="34" charset="0"/>
              </a:rPr>
              <a:t>”</a:t>
            </a:r>
            <a:endParaRPr lang="uk-UA" sz="32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10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6"/>
          <p:cNvGrpSpPr/>
          <p:nvPr/>
        </p:nvGrpSpPr>
        <p:grpSpPr>
          <a:xfrm>
            <a:off x="520278" y="3771900"/>
            <a:ext cx="16944304" cy="5187131"/>
            <a:chOff x="0" y="0"/>
            <a:chExt cx="3961657" cy="1259443"/>
          </a:xfrm>
        </p:grpSpPr>
        <p:sp>
          <p:nvSpPr>
            <p:cNvPr id="13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114800" y="5057864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25.03.2024 </a:t>
            </a:r>
            <a:r>
              <a:rPr lang="uk-UA" sz="2400" dirty="0">
                <a:solidFill>
                  <a:srgbClr val="111111"/>
                </a:solidFill>
                <a:latin typeface="Shantell Sans Ultra-Bold"/>
              </a:rPr>
              <a:t>Педрада на тему: 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«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Булінг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. Шляхи виявлення та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попепредження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uk-UA" sz="2400" dirty="0" err="1" smtClean="0">
                <a:solidFill>
                  <a:srgbClr val="111111"/>
                </a:solidFill>
                <a:latin typeface="Shantell Sans Ultra-Bold"/>
              </a:rPr>
              <a:t>булінгу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 в освітньому середовищі»</a:t>
            </a:r>
            <a:endParaRPr lang="uk-UA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320">
            <a:off x="1494561" y="5986589"/>
            <a:ext cx="5240478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813">
            <a:off x="10921206" y="6018642"/>
            <a:ext cx="5335588" cy="35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5000" y="5715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03.01.2024 </a:t>
            </a:r>
            <a:r>
              <a:rPr lang="uk-UA" sz="2400" dirty="0">
                <a:solidFill>
                  <a:srgbClr val="111111"/>
                </a:solidFill>
                <a:latin typeface="Shantell Sans Ultra-Bold"/>
              </a:rPr>
              <a:t>Педрада на тему: </a:t>
            </a:r>
            <a:r>
              <a:rPr lang="uk-UA" sz="2400" dirty="0" smtClean="0">
                <a:solidFill>
                  <a:srgbClr val="111111"/>
                </a:solidFill>
                <a:latin typeface="Shantell Sans Ultra-Bold"/>
              </a:rPr>
              <a:t>«Удосконалення процесу виховання шляхом вибору ефективних форм навчання» </a:t>
            </a:r>
            <a:endParaRPr lang="uk-UA" sz="2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1" y="1171664"/>
            <a:ext cx="4040186" cy="340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0" y="573390"/>
            <a:ext cx="4040188" cy="388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05" y="1897284"/>
            <a:ext cx="6012809" cy="280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903273" y="643595"/>
            <a:ext cx="8178314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Shantell Sans Ultra-Bold"/>
              </a:rPr>
              <a:t>29.10.2025</a:t>
            </a:r>
            <a:r>
              <a:rPr lang="uk-UA" dirty="0" smtClean="0">
                <a:solidFill>
                  <a:srgbClr val="111111"/>
                </a:solidFill>
                <a:latin typeface="Shantell Sans Ultra-Bold"/>
              </a:rPr>
              <a:t>р </a:t>
            </a:r>
            <a:r>
              <a:rPr lang="uk-UA" dirty="0">
                <a:solidFill>
                  <a:srgbClr val="111111"/>
                </a:solidFill>
                <a:latin typeface="Shantell Sans Ultra-Bold"/>
              </a:rPr>
              <a:t>Педрада на тему</a:t>
            </a:r>
            <a:r>
              <a:rPr lang="uk-UA" dirty="0" smtClean="0">
                <a:solidFill>
                  <a:srgbClr val="111111"/>
                </a:solidFill>
                <a:latin typeface="Shantell Sans Ultra-Bold"/>
              </a:rPr>
              <a:t>: «Управління людськими ресурсами в закладі освіти: сучасні підходи та ефективні практики».</a:t>
            </a:r>
            <a:endParaRPr lang="uk-UA" dirty="0">
              <a:solidFill>
                <a:schemeClr val="tx1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260381" y="7604295"/>
            <a:ext cx="6502846" cy="23118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111111"/>
                </a:solidFill>
                <a:latin typeface="Shantell Sans Ultra-Bold"/>
              </a:rPr>
              <a:t>05.01.2026р </a:t>
            </a:r>
            <a:r>
              <a:rPr lang="uk-UA" dirty="0">
                <a:solidFill>
                  <a:srgbClr val="111111"/>
                </a:solidFill>
                <a:latin typeface="Shantell Sans Ultra-Bold"/>
              </a:rPr>
              <a:t>Педрада на тему</a:t>
            </a:r>
            <a:r>
              <a:rPr lang="uk-UA" dirty="0" smtClean="0">
                <a:solidFill>
                  <a:srgbClr val="111111"/>
                </a:solidFill>
                <a:latin typeface="Shantell Sans Ultra-Bold"/>
              </a:rPr>
              <a:t>: «Підвищення професійного рівня і педагогічної майстерності педагогічних працівників як інструмент забезпечення сталого розвитку закладу освіти та успішності здобувачів освіти» 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80">
            <a:off x="584789" y="7030776"/>
            <a:ext cx="4343400" cy="272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6450">
            <a:off x="12185902" y="6950629"/>
            <a:ext cx="4648200" cy="269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214">
            <a:off x="10400365" y="1967251"/>
            <a:ext cx="5362442" cy="41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362">
            <a:off x="2451750" y="2411875"/>
            <a:ext cx="5810972" cy="38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7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486400" y="1028700"/>
            <a:ext cx="1008417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/>
              <a:t>13.01.2023р </a:t>
            </a:r>
            <a:r>
              <a:rPr lang="uk-UA" sz="2800" b="1" dirty="0"/>
              <a:t>МО природничо-математичного циклу на тему </a:t>
            </a:r>
            <a:r>
              <a:rPr lang="uk-UA" sz="2800" b="1" dirty="0" smtClean="0"/>
              <a:t>:</a:t>
            </a:r>
          </a:p>
          <a:p>
            <a:r>
              <a:rPr lang="uk-UA" sz="2800" b="1" dirty="0" smtClean="0"/>
              <a:t>  «Організація роботи з обдарованими дітьми ліцею у напрямі </a:t>
            </a:r>
          </a:p>
          <a:p>
            <a:pPr algn="ctr"/>
            <a:r>
              <a:rPr lang="uk-UA" sz="2800" b="1" dirty="0" smtClean="0"/>
              <a:t>природничо-математичних дисциплін»</a:t>
            </a:r>
            <a:endParaRPr lang="uk-UA" sz="2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41" y="2993344"/>
            <a:ext cx="6858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399" y="3187844"/>
            <a:ext cx="4316181" cy="521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8" y="1028700"/>
            <a:ext cx="4476951" cy="385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2" y="6143447"/>
            <a:ext cx="5184359" cy="34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4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1001378" y="4603188"/>
            <a:ext cx="16918744" cy="4807512"/>
            <a:chOff x="0" y="0"/>
            <a:chExt cx="3955681" cy="1124019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/>
          <p:cNvGrpSpPr/>
          <p:nvPr/>
        </p:nvGrpSpPr>
        <p:grpSpPr>
          <a:xfrm>
            <a:off x="520278" y="3534198"/>
            <a:ext cx="16944304" cy="5386733"/>
            <a:chOff x="0" y="0"/>
            <a:chExt cx="3961657" cy="1259443"/>
          </a:xfrm>
        </p:grpSpPr>
        <p:sp>
          <p:nvSpPr>
            <p:cNvPr id="9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461000" y="647700"/>
            <a:ext cx="784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28.03.2023р  </a:t>
            </a:r>
            <a:r>
              <a:rPr lang="uk-UA" sz="2800" b="1" dirty="0"/>
              <a:t>МО природничо-математичного циклу на тему</a:t>
            </a:r>
            <a:r>
              <a:rPr lang="uk-UA" sz="2800" b="1" dirty="0" smtClean="0"/>
              <a:t>: « Створення оптимальних умов для розвитку здібностей учнів шляхом використання  методів розвивального навчання»</a:t>
            </a:r>
            <a:endParaRPr lang="uk-UA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84" y="3375310"/>
            <a:ext cx="6858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016">
            <a:off x="13459119" y="3306453"/>
            <a:ext cx="3901882" cy="44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742">
            <a:off x="439409" y="3139481"/>
            <a:ext cx="5452505" cy="42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0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5486400" y="1638300"/>
            <a:ext cx="95913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/>
              <a:t>30.08.2023р  МО </a:t>
            </a:r>
            <a:r>
              <a:rPr lang="uk-UA" sz="2800" b="1" dirty="0"/>
              <a:t>природничо-математичного циклу на </a:t>
            </a:r>
            <a:r>
              <a:rPr lang="uk-UA" sz="2800" b="1" dirty="0" smtClean="0"/>
              <a:t>тему:</a:t>
            </a:r>
          </a:p>
          <a:p>
            <a:r>
              <a:rPr lang="uk-UA" sz="2800" b="1" dirty="0" smtClean="0"/>
              <a:t> «Аналіз роботи методичного об'єднання </a:t>
            </a:r>
            <a:r>
              <a:rPr lang="uk-UA" sz="2800" b="1" dirty="0" err="1" smtClean="0"/>
              <a:t>иза</a:t>
            </a:r>
            <a:r>
              <a:rPr lang="uk-UA" sz="2800" b="1" dirty="0" smtClean="0"/>
              <a:t> 2022-2023 </a:t>
            </a:r>
            <a:r>
              <a:rPr lang="uk-UA" sz="2800" b="1" dirty="0" err="1" smtClean="0"/>
              <a:t>н.р</a:t>
            </a:r>
            <a:r>
              <a:rPr lang="uk-UA" sz="2800" b="1" dirty="0" smtClean="0"/>
              <a:t>. </a:t>
            </a:r>
            <a:endParaRPr lang="uk-UA" sz="2800" dirty="0"/>
          </a:p>
        </p:txBody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520278" y="3534198"/>
            <a:ext cx="16944304" cy="5386733"/>
            <a:chOff x="0" y="0"/>
            <a:chExt cx="3961657" cy="1259443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606">
            <a:off x="1466312" y="3375809"/>
            <a:ext cx="7061698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105">
            <a:off x="9308350" y="3448513"/>
            <a:ext cx="785018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4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5562600" y="972403"/>
            <a:ext cx="82391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24.10.2023р </a:t>
            </a:r>
            <a:r>
              <a:rPr lang="uk-UA" sz="2400" b="1" dirty="0"/>
              <a:t>МО природничо-математичного циклу на </a:t>
            </a:r>
            <a:r>
              <a:rPr lang="uk-UA" sz="2400" b="1" dirty="0" smtClean="0"/>
              <a:t>тему;</a:t>
            </a:r>
          </a:p>
          <a:p>
            <a:pPr algn="ctr"/>
            <a:r>
              <a:rPr lang="uk-UA" sz="2400" b="1" dirty="0" smtClean="0"/>
              <a:t> «Інноваційні технології навчання на </a:t>
            </a:r>
            <a:r>
              <a:rPr lang="uk-UA" sz="2400" b="1" dirty="0" err="1" smtClean="0"/>
              <a:t>уроках</a:t>
            </a:r>
            <a:r>
              <a:rPr lang="uk-UA" sz="2400" b="1" dirty="0" smtClean="0"/>
              <a:t>» </a:t>
            </a:r>
            <a:endParaRPr lang="uk-UA" sz="2400" dirty="0"/>
          </a:p>
        </p:txBody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728">
            <a:off x="11402275" y="1558302"/>
            <a:ext cx="6434814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211">
            <a:off x="509968" y="1303610"/>
            <a:ext cx="6634354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81599"/>
            <a:ext cx="7848600" cy="479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4038600" y="642491"/>
            <a:ext cx="120799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05.01.2024р </a:t>
            </a:r>
            <a:r>
              <a:rPr lang="uk-UA" sz="3200" b="1" dirty="0"/>
              <a:t>МО природничо-математичного циклу на </a:t>
            </a:r>
            <a:r>
              <a:rPr lang="uk-UA" sz="3200" b="1" dirty="0" smtClean="0"/>
              <a:t>тему:</a:t>
            </a:r>
          </a:p>
          <a:p>
            <a:r>
              <a:rPr lang="uk-UA" sz="3200" b="1" dirty="0" smtClean="0"/>
              <a:t> « Інтерактивні уроки – стимулятор розумової  діяльності дитини» </a:t>
            </a:r>
            <a:endParaRPr lang="uk-UA" sz="3200" dirty="0"/>
          </a:p>
        </p:txBody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71" y="1937554"/>
            <a:ext cx="8643138" cy="453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042">
            <a:off x="1373543" y="5546714"/>
            <a:ext cx="5441119" cy="383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658">
            <a:off x="12039600" y="5821094"/>
            <a:ext cx="4802188" cy="361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3886200" y="828020"/>
            <a:ext cx="10820400" cy="1371600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29.03.2024р МО природничо-математичного циклу на тему : «</a:t>
            </a:r>
            <a:r>
              <a:rPr lang="uk-UA" sz="2800" dirty="0" err="1" smtClean="0">
                <a:solidFill>
                  <a:schemeClr val="tx1"/>
                </a:solidFill>
              </a:rPr>
              <a:t>Кроссенс</a:t>
            </a:r>
            <a:r>
              <a:rPr lang="uk-UA" sz="2800" dirty="0" smtClean="0">
                <a:solidFill>
                  <a:schemeClr val="tx1"/>
                </a:solidFill>
              </a:rPr>
              <a:t>: асоціативна головоломка нового покоління. Метод візуалізації навчального матеріалу»</a:t>
            </a:r>
            <a:endParaRPr lang="uk-UA" sz="28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8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49" y="2781300"/>
            <a:ext cx="4446150" cy="53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015">
            <a:off x="345242" y="4395244"/>
            <a:ext cx="5791200" cy="467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044">
            <a:off x="11280323" y="4775939"/>
            <a:ext cx="6002870" cy="39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3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с одним скругленным углом 7"/>
          <p:cNvSpPr/>
          <p:nvPr/>
        </p:nvSpPr>
        <p:spPr>
          <a:xfrm>
            <a:off x="2895600" y="495300"/>
            <a:ext cx="10820400" cy="1371600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27.10.2025р МО природничо-математичного циклу 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948785"/>
            <a:ext cx="7162800" cy="516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57" y="2948785"/>
            <a:ext cx="7021343" cy="516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с одним скругленным углом 7"/>
          <p:cNvSpPr/>
          <p:nvPr/>
        </p:nvSpPr>
        <p:spPr>
          <a:xfrm>
            <a:off x="2895600" y="495300"/>
            <a:ext cx="10820400" cy="1371600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29.12.2025р МО природничо-математичного циклу на тему : «Впровадження </a:t>
            </a:r>
            <a:r>
              <a:rPr lang="en-US" sz="2800" dirty="0" smtClean="0">
                <a:solidFill>
                  <a:schemeClr val="tx1"/>
                </a:solidFill>
              </a:rPr>
              <a:t>STEM</a:t>
            </a:r>
            <a:r>
              <a:rPr lang="uk-UA" sz="2800" dirty="0" smtClean="0">
                <a:solidFill>
                  <a:schemeClr val="tx1"/>
                </a:solidFill>
              </a:rPr>
              <a:t>-освіти та міжпредметних зав'язків»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7" y="2857500"/>
            <a:ext cx="75090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30" y="3218127"/>
            <a:ext cx="750397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65307" flipH="1">
            <a:off x="11598897" y="-1265497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33699" y="1155116"/>
            <a:ext cx="8654301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</a:pPr>
            <a:r>
              <a:rPr lang="en-US" sz="5300" dirty="0" err="1">
                <a:solidFill>
                  <a:srgbClr val="111111"/>
                </a:solidFill>
                <a:latin typeface="Shantell Sans Ultra-Bold"/>
              </a:rPr>
              <a:t>Методична</a:t>
            </a:r>
            <a:r>
              <a:rPr lang="en-US" sz="5300" dirty="0">
                <a:solidFill>
                  <a:srgbClr val="111111"/>
                </a:solidFill>
                <a:latin typeface="Shantell Sans Ultra-Bold"/>
              </a:rPr>
              <a:t> </a:t>
            </a:r>
          </a:p>
          <a:p>
            <a:pPr algn="ctr">
              <a:lnSpc>
                <a:spcPts val="6360"/>
              </a:lnSpc>
            </a:pPr>
            <a:r>
              <a:rPr lang="en-US" sz="5300" dirty="0" err="1">
                <a:solidFill>
                  <a:srgbClr val="111111"/>
                </a:solidFill>
                <a:latin typeface="Shantell Sans Ultra-Bold"/>
              </a:rPr>
              <a:t>проблема</a:t>
            </a:r>
            <a:r>
              <a:rPr lang="en-US" sz="5300" dirty="0">
                <a:solidFill>
                  <a:srgbClr val="111111"/>
                </a:solidFill>
                <a:latin typeface="Shantell Sans Ultra-Bold"/>
              </a:rPr>
              <a:t>, </a:t>
            </a:r>
          </a:p>
          <a:p>
            <a:pPr algn="ctr">
              <a:lnSpc>
                <a:spcPts val="6360"/>
              </a:lnSpc>
            </a:pPr>
            <a:r>
              <a:rPr lang="en-US" sz="5300" dirty="0" err="1">
                <a:solidFill>
                  <a:srgbClr val="111111"/>
                </a:solidFill>
                <a:latin typeface="Shantell Sans Ultra-Bold"/>
              </a:rPr>
              <a:t>над</a:t>
            </a:r>
            <a:r>
              <a:rPr lang="en-US" sz="5300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5300" dirty="0" err="1">
                <a:solidFill>
                  <a:srgbClr val="111111"/>
                </a:solidFill>
                <a:latin typeface="Shantell Sans Ultra-Bold"/>
              </a:rPr>
              <a:t>якою</a:t>
            </a:r>
            <a:r>
              <a:rPr lang="en-US" sz="5300" dirty="0">
                <a:solidFill>
                  <a:srgbClr val="111111"/>
                </a:solidFill>
                <a:latin typeface="Shantell Sans Ultra-Bold"/>
              </a:rPr>
              <a:t> </a:t>
            </a:r>
          </a:p>
          <a:p>
            <a:pPr marL="0" lvl="0" indent="0" algn="ctr">
              <a:lnSpc>
                <a:spcPts val="6360"/>
              </a:lnSpc>
              <a:spcBef>
                <a:spcPct val="0"/>
              </a:spcBef>
            </a:pPr>
            <a:r>
              <a:rPr lang="en-US" sz="5300" dirty="0" err="1">
                <a:solidFill>
                  <a:srgbClr val="111111"/>
                </a:solidFill>
                <a:latin typeface="Shantell Sans Ultra-Bold"/>
              </a:rPr>
              <a:t>працюю</a:t>
            </a:r>
            <a:endParaRPr lang="en-US" sz="5300" dirty="0">
              <a:solidFill>
                <a:srgbClr val="111111"/>
              </a:solidFill>
              <a:latin typeface="Shantell Sans Ultra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1100586"/>
            <a:ext cx="8466722" cy="7769206"/>
            <a:chOff x="0" y="0"/>
            <a:chExt cx="11288962" cy="10358942"/>
          </a:xfrm>
        </p:grpSpPr>
        <p:grpSp>
          <p:nvGrpSpPr>
            <p:cNvPr id="5" name="Group 5"/>
            <p:cNvGrpSpPr/>
            <p:nvPr/>
          </p:nvGrpSpPr>
          <p:grpSpPr>
            <a:xfrm>
              <a:off x="385773" y="796938"/>
              <a:ext cx="10903189" cy="9562004"/>
              <a:chOff x="0" y="0"/>
              <a:chExt cx="3852647" cy="33787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52647" cy="3378738"/>
              </a:xfrm>
              <a:custGeom>
                <a:avLst/>
                <a:gdLst/>
                <a:ahLst/>
                <a:cxnLst/>
                <a:rect l="l" t="t" r="r" b="b"/>
                <a:pathLst>
                  <a:path w="3852647" h="3378738">
                    <a:moveTo>
                      <a:pt x="28402" y="0"/>
                    </a:moveTo>
                    <a:lnTo>
                      <a:pt x="3824244" y="0"/>
                    </a:lnTo>
                    <a:cubicBezTo>
                      <a:pt x="3831777" y="0"/>
                      <a:pt x="3839001" y="2992"/>
                      <a:pt x="3844328" y="8319"/>
                    </a:cubicBezTo>
                    <a:cubicBezTo>
                      <a:pt x="3849654" y="13645"/>
                      <a:pt x="3852647" y="20870"/>
                      <a:pt x="3852647" y="28402"/>
                    </a:cubicBezTo>
                    <a:lnTo>
                      <a:pt x="3852647" y="3350336"/>
                    </a:lnTo>
                    <a:cubicBezTo>
                      <a:pt x="3852647" y="3357869"/>
                      <a:pt x="3849654" y="3365093"/>
                      <a:pt x="3844328" y="3370419"/>
                    </a:cubicBezTo>
                    <a:cubicBezTo>
                      <a:pt x="3839001" y="3375746"/>
                      <a:pt x="3831777" y="3378738"/>
                      <a:pt x="3824244" y="3378738"/>
                    </a:cubicBezTo>
                    <a:lnTo>
                      <a:pt x="28402" y="3378738"/>
                    </a:lnTo>
                    <a:cubicBezTo>
                      <a:pt x="20870" y="3378738"/>
                      <a:pt x="13645" y="3375746"/>
                      <a:pt x="8319" y="3370419"/>
                    </a:cubicBezTo>
                    <a:cubicBezTo>
                      <a:pt x="2992" y="3365093"/>
                      <a:pt x="0" y="3357869"/>
                      <a:pt x="0" y="3350336"/>
                    </a:cubicBezTo>
                    <a:lnTo>
                      <a:pt x="0" y="28402"/>
                    </a:lnTo>
                    <a:cubicBezTo>
                      <a:pt x="0" y="20870"/>
                      <a:pt x="2992" y="13645"/>
                      <a:pt x="8319" y="8319"/>
                    </a:cubicBezTo>
                    <a:cubicBezTo>
                      <a:pt x="13645" y="2992"/>
                      <a:pt x="20870" y="0"/>
                      <a:pt x="28402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52647" cy="34358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80"/>
                  </a:lnSpc>
                  <a:spcBef>
                    <a:spcPct val="0"/>
                  </a:spcBef>
                </a:pPr>
                <a:endParaRPr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422163"/>
              <a:ext cx="10903189" cy="9562004"/>
              <a:chOff x="0" y="0"/>
              <a:chExt cx="3852647" cy="337873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52647" cy="3378738"/>
              </a:xfrm>
              <a:custGeom>
                <a:avLst/>
                <a:gdLst/>
                <a:ahLst/>
                <a:cxnLst/>
                <a:rect l="l" t="t" r="r" b="b"/>
                <a:pathLst>
                  <a:path w="3852647" h="3378738">
                    <a:moveTo>
                      <a:pt x="28402" y="0"/>
                    </a:moveTo>
                    <a:lnTo>
                      <a:pt x="3824244" y="0"/>
                    </a:lnTo>
                    <a:cubicBezTo>
                      <a:pt x="3831777" y="0"/>
                      <a:pt x="3839001" y="2992"/>
                      <a:pt x="3844328" y="8319"/>
                    </a:cubicBezTo>
                    <a:cubicBezTo>
                      <a:pt x="3849654" y="13645"/>
                      <a:pt x="3852647" y="20870"/>
                      <a:pt x="3852647" y="28402"/>
                    </a:cubicBezTo>
                    <a:lnTo>
                      <a:pt x="3852647" y="3350336"/>
                    </a:lnTo>
                    <a:cubicBezTo>
                      <a:pt x="3852647" y="3357869"/>
                      <a:pt x="3849654" y="3365093"/>
                      <a:pt x="3844328" y="3370419"/>
                    </a:cubicBezTo>
                    <a:cubicBezTo>
                      <a:pt x="3839001" y="3375746"/>
                      <a:pt x="3831777" y="3378738"/>
                      <a:pt x="3824244" y="3378738"/>
                    </a:cubicBezTo>
                    <a:lnTo>
                      <a:pt x="28402" y="3378738"/>
                    </a:lnTo>
                    <a:cubicBezTo>
                      <a:pt x="20870" y="3378738"/>
                      <a:pt x="13645" y="3375746"/>
                      <a:pt x="8319" y="3370419"/>
                    </a:cubicBezTo>
                    <a:cubicBezTo>
                      <a:pt x="2992" y="3365093"/>
                      <a:pt x="0" y="3357869"/>
                      <a:pt x="0" y="3350336"/>
                    </a:cubicBezTo>
                    <a:lnTo>
                      <a:pt x="0" y="28402"/>
                    </a:lnTo>
                    <a:cubicBezTo>
                      <a:pt x="0" y="20870"/>
                      <a:pt x="2992" y="13645"/>
                      <a:pt x="8319" y="8319"/>
                    </a:cubicBezTo>
                    <a:cubicBezTo>
                      <a:pt x="13645" y="2992"/>
                      <a:pt x="20870" y="0"/>
                      <a:pt x="28402" y="0"/>
                    </a:cubicBezTo>
                    <a:close/>
                  </a:path>
                </a:pathLst>
              </a:custGeom>
              <a:solidFill>
                <a:srgbClr val="E1F36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3852647" cy="34358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80"/>
                  </a:lnSpc>
                  <a:spcBef>
                    <a:spcPct val="0"/>
                  </a:spcBef>
                </a:pPr>
                <a:endParaRPr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55862" y="741840"/>
              <a:ext cx="10391527" cy="8824416"/>
              <a:chOff x="0" y="-57150"/>
              <a:chExt cx="4194042" cy="3561553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4029478" cy="35467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4480"/>
                  </a:lnSpc>
                  <a:spcBef>
                    <a:spcPct val="0"/>
                  </a:spcBef>
                </a:pPr>
                <a:endParaRPr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64564" y="14817"/>
                <a:ext cx="4029478" cy="3489586"/>
              </a:xfrm>
              <a:custGeom>
                <a:avLst/>
                <a:gdLst/>
                <a:ahLst/>
                <a:cxnLst/>
                <a:rect l="l" t="t" r="r" b="b"/>
                <a:pathLst>
                  <a:path w="4029478" h="3489586">
                    <a:moveTo>
                      <a:pt x="31018" y="0"/>
                    </a:moveTo>
                    <a:lnTo>
                      <a:pt x="3998461" y="0"/>
                    </a:lnTo>
                    <a:cubicBezTo>
                      <a:pt x="4006687" y="0"/>
                      <a:pt x="4014577" y="3268"/>
                      <a:pt x="4020393" y="9085"/>
                    </a:cubicBezTo>
                    <a:cubicBezTo>
                      <a:pt x="4026210" y="14902"/>
                      <a:pt x="4029478" y="22791"/>
                      <a:pt x="4029478" y="31018"/>
                    </a:cubicBezTo>
                    <a:lnTo>
                      <a:pt x="4029478" y="3458568"/>
                    </a:lnTo>
                    <a:cubicBezTo>
                      <a:pt x="4029478" y="3475699"/>
                      <a:pt x="4015591" y="3489586"/>
                      <a:pt x="3998461" y="3489586"/>
                    </a:cubicBezTo>
                    <a:lnTo>
                      <a:pt x="31018" y="3489586"/>
                    </a:lnTo>
                    <a:cubicBezTo>
                      <a:pt x="22791" y="3489586"/>
                      <a:pt x="14902" y="3486318"/>
                      <a:pt x="9085" y="3480501"/>
                    </a:cubicBezTo>
                    <a:cubicBezTo>
                      <a:pt x="3268" y="3474684"/>
                      <a:pt x="0" y="3466794"/>
                      <a:pt x="0" y="3458568"/>
                    </a:cubicBezTo>
                    <a:lnTo>
                      <a:pt x="0" y="31018"/>
                    </a:lnTo>
                    <a:cubicBezTo>
                      <a:pt x="0" y="22791"/>
                      <a:pt x="3268" y="14902"/>
                      <a:pt x="9085" y="9085"/>
                    </a:cubicBezTo>
                    <a:cubicBezTo>
                      <a:pt x="14902" y="3268"/>
                      <a:pt x="22791" y="0"/>
                      <a:pt x="310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</p:grpSp>
        <p:sp>
          <p:nvSpPr>
            <p:cNvPr id="14" name="Freeform 14"/>
            <p:cNvSpPr/>
            <p:nvPr/>
          </p:nvSpPr>
          <p:spPr>
            <a:xfrm>
              <a:off x="3678850" y="0"/>
              <a:ext cx="3931263" cy="1222265"/>
            </a:xfrm>
            <a:custGeom>
              <a:avLst/>
              <a:gdLst/>
              <a:ahLst/>
              <a:cxnLst/>
              <a:rect l="l" t="t" r="r" b="b"/>
              <a:pathLst>
                <a:path w="3931263" h="1222265">
                  <a:moveTo>
                    <a:pt x="0" y="0"/>
                  </a:moveTo>
                  <a:lnTo>
                    <a:pt x="3931263" y="0"/>
                  </a:lnTo>
                  <a:lnTo>
                    <a:pt x="3931263" y="1222265"/>
                  </a:lnTo>
                  <a:lnTo>
                    <a:pt x="0" y="12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6766487" y="560964"/>
            <a:ext cx="682695" cy="682695"/>
          </a:xfrm>
          <a:custGeom>
            <a:avLst/>
            <a:gdLst/>
            <a:ahLst/>
            <a:cxnLst/>
            <a:rect l="l" t="t" r="r" b="b"/>
            <a:pathLst>
              <a:path w="682695" h="682695">
                <a:moveTo>
                  <a:pt x="0" y="0"/>
                </a:moveTo>
                <a:lnTo>
                  <a:pt x="682694" y="0"/>
                </a:lnTo>
                <a:lnTo>
                  <a:pt x="682694" y="682695"/>
                </a:lnTo>
                <a:lnTo>
                  <a:pt x="0" y="68269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06278" y="7092599"/>
            <a:ext cx="283430" cy="283430"/>
          </a:xfrm>
          <a:custGeom>
            <a:avLst/>
            <a:gdLst/>
            <a:ahLst/>
            <a:cxnLst/>
            <a:rect l="l" t="t" r="r" b="b"/>
            <a:pathLst>
              <a:path w="283430" h="283430">
                <a:moveTo>
                  <a:pt x="0" y="0"/>
                </a:moveTo>
                <a:lnTo>
                  <a:pt x="283430" y="0"/>
                </a:lnTo>
                <a:lnTo>
                  <a:pt x="283430" y="283430"/>
                </a:lnTo>
                <a:lnTo>
                  <a:pt x="0" y="2834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344446" y="9208040"/>
            <a:ext cx="283430" cy="283430"/>
          </a:xfrm>
          <a:custGeom>
            <a:avLst/>
            <a:gdLst/>
            <a:ahLst/>
            <a:cxnLst/>
            <a:rect l="l" t="t" r="r" b="b"/>
            <a:pathLst>
              <a:path w="283430" h="283430">
                <a:moveTo>
                  <a:pt x="0" y="0"/>
                </a:moveTo>
                <a:lnTo>
                  <a:pt x="283430" y="0"/>
                </a:lnTo>
                <a:lnTo>
                  <a:pt x="283430" y="283430"/>
                </a:lnTo>
                <a:lnTo>
                  <a:pt x="0" y="283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144548" y="5143500"/>
            <a:ext cx="6966656" cy="4902784"/>
          </a:xfrm>
          <a:custGeom>
            <a:avLst/>
            <a:gdLst/>
            <a:ahLst/>
            <a:cxnLst/>
            <a:rect l="l" t="t" r="r" b="b"/>
            <a:pathLst>
              <a:path w="6966656" h="4902784">
                <a:moveTo>
                  <a:pt x="0" y="0"/>
                </a:moveTo>
                <a:lnTo>
                  <a:pt x="6966656" y="0"/>
                </a:lnTo>
                <a:lnTo>
                  <a:pt x="6966656" y="4902784"/>
                </a:lnTo>
                <a:lnTo>
                  <a:pt x="0" y="4902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752600" y="3467100"/>
            <a:ext cx="7391400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sz="4000" dirty="0" smtClean="0">
                <a:solidFill>
                  <a:srgbClr val="002060"/>
                </a:solidFill>
                <a:latin typeface="Sitka Small Semibold" pitchFamily="2" charset="0"/>
              </a:rPr>
              <a:t>Формування ключових компетентностей учнів на уроках математики шляхом використання моделей життєвих ситуацій</a:t>
            </a:r>
            <a:r>
              <a:rPr lang="uk-UA" altLang="ru-RU" sz="4000" b="1" dirty="0" smtClean="0">
                <a:solidFill>
                  <a:srgbClr val="002060"/>
                </a:solidFill>
                <a:latin typeface="Sitka Small Semibold" pitchFamily="2" charset="0"/>
              </a:rPr>
              <a:t>                                </a:t>
            </a:r>
            <a:endParaRPr lang="ru-RU" altLang="ru-RU" sz="4000" b="1" dirty="0">
              <a:solidFill>
                <a:srgbClr val="002060"/>
              </a:solidFill>
              <a:latin typeface="Sitka Small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с одним скругленным углом 7"/>
          <p:cNvSpPr/>
          <p:nvPr/>
        </p:nvSpPr>
        <p:spPr>
          <a:xfrm>
            <a:off x="2895600" y="495300"/>
            <a:ext cx="10820400" cy="1371600"/>
          </a:xfrm>
          <a:prstGeom prst="round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chemeClr val="tx1"/>
                </a:solidFill>
              </a:rPr>
              <a:t>Робота з учнями</a:t>
            </a:r>
            <a:endParaRPr lang="uk-UA" sz="8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4600" y="2959100"/>
            <a:ext cx="12496800" cy="556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Індивідуальний підхід до кожного учня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Розвиток творчих здібностей та критичного мислення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Підготовка до ЗНО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Організація математичних конкурсів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Розвиток уміння застосовувати математичні знання в життєвих ситуаціях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Формування ключових компетентностей для успішного майбутнього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chemeClr val="tx1"/>
                </a:solidFill>
              </a:rPr>
              <a:t>Забезпечення доброзичливої атмосфери, підтримка мотивації до навчання</a:t>
            </a:r>
            <a:endParaRPr lang="uk-U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FFFF00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9423072" y="843441"/>
            <a:ext cx="8344650" cy="104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З 22 по 26 листопада.2021р 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ТИЖДЕНЬ МАТЕМАТИКИ 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під епіграфом «Числа керують світом…»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134">
            <a:off x="873015" y="1489955"/>
            <a:ext cx="4420772" cy="330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36" y="2186344"/>
            <a:ext cx="6859586" cy="28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689">
            <a:off x="467472" y="5543078"/>
            <a:ext cx="5568942" cy="298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19" y="5714426"/>
            <a:ext cx="5955821" cy="36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037">
            <a:off x="12888496" y="5805711"/>
            <a:ext cx="4572000" cy="310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rot="150689">
            <a:off x="1933451" y="351971"/>
            <a:ext cx="806530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4400" dirty="0">
                <a:solidFill>
                  <a:srgbClr val="FF0000"/>
                </a:solidFill>
                <a:latin typeface="Shantell Sans Ultra-Bold"/>
              </a:rPr>
              <a:t>П</a:t>
            </a:r>
            <a:r>
              <a:rPr lang="uk-UA" sz="4400" dirty="0" err="1">
                <a:solidFill>
                  <a:srgbClr val="FF0000"/>
                </a:solidFill>
                <a:latin typeface="Shantell Sans Ultra-Bold"/>
              </a:rPr>
              <a:t>озакласна</a:t>
            </a:r>
            <a:r>
              <a:rPr lang="uk-UA" sz="4400" dirty="0">
                <a:solidFill>
                  <a:srgbClr val="FF0000"/>
                </a:solidFill>
                <a:latin typeface="Shantell Sans Ultra-Bold"/>
              </a:rPr>
              <a:t> робота</a:t>
            </a:r>
            <a:endParaRPr lang="en-US" sz="4400" dirty="0">
              <a:solidFill>
                <a:srgbClr val="FF0000"/>
              </a:solidFill>
              <a:latin typeface="Shantell Sans Ultra-Bold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138">
            <a:off x="13235067" y="2317700"/>
            <a:ext cx="3284389" cy="321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9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6"/>
          <p:cNvGrpSpPr/>
          <p:nvPr/>
        </p:nvGrpSpPr>
        <p:grpSpPr>
          <a:xfrm>
            <a:off x="1887517" y="1537445"/>
            <a:ext cx="14512966" cy="6360346"/>
            <a:chOff x="0" y="0"/>
            <a:chExt cx="3955681" cy="1733588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3955681" cy="1733588"/>
            </a:xfrm>
            <a:custGeom>
              <a:avLst/>
              <a:gdLst/>
              <a:ahLst/>
              <a:cxnLst/>
              <a:rect l="l" t="t" r="r" b="b"/>
              <a:pathLst>
                <a:path w="3955681" h="1733588">
                  <a:moveTo>
                    <a:pt x="16003" y="0"/>
                  </a:moveTo>
                  <a:lnTo>
                    <a:pt x="3939678" y="0"/>
                  </a:lnTo>
                  <a:cubicBezTo>
                    <a:pt x="3943922" y="0"/>
                    <a:pt x="3947992" y="1686"/>
                    <a:pt x="3950994" y="4687"/>
                  </a:cubicBezTo>
                  <a:cubicBezTo>
                    <a:pt x="3953995" y="7689"/>
                    <a:pt x="3955681" y="11759"/>
                    <a:pt x="3955681" y="16003"/>
                  </a:cubicBezTo>
                  <a:lnTo>
                    <a:pt x="3955681" y="1717584"/>
                  </a:lnTo>
                  <a:cubicBezTo>
                    <a:pt x="3955681" y="1721828"/>
                    <a:pt x="3953995" y="1725899"/>
                    <a:pt x="3950994" y="1728900"/>
                  </a:cubicBezTo>
                  <a:cubicBezTo>
                    <a:pt x="3947992" y="1731901"/>
                    <a:pt x="3943922" y="1733588"/>
                    <a:pt x="3939678" y="1733588"/>
                  </a:cubicBezTo>
                  <a:lnTo>
                    <a:pt x="16003" y="1733588"/>
                  </a:lnTo>
                  <a:cubicBezTo>
                    <a:pt x="11759" y="1733588"/>
                    <a:pt x="7689" y="1731901"/>
                    <a:pt x="4687" y="1728900"/>
                  </a:cubicBezTo>
                  <a:cubicBezTo>
                    <a:pt x="1686" y="1725899"/>
                    <a:pt x="0" y="1721828"/>
                    <a:pt x="0" y="1717584"/>
                  </a:cubicBezTo>
                  <a:lnTo>
                    <a:pt x="0" y="16003"/>
                  </a:lnTo>
                  <a:cubicBezTo>
                    <a:pt x="0" y="11759"/>
                    <a:pt x="1686" y="7689"/>
                    <a:pt x="4687" y="4687"/>
                  </a:cubicBezTo>
                  <a:cubicBezTo>
                    <a:pt x="7689" y="1686"/>
                    <a:pt x="11759" y="0"/>
                    <a:pt x="16003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8"/>
            <p:cNvSpPr txBox="1"/>
            <p:nvPr/>
          </p:nvSpPr>
          <p:spPr>
            <a:xfrm>
              <a:off x="0" y="-57150"/>
              <a:ext cx="3955681" cy="1790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10"/>
          <p:cNvSpPr/>
          <p:nvPr/>
        </p:nvSpPr>
        <p:spPr>
          <a:xfrm>
            <a:off x="3674800" y="669756"/>
            <a:ext cx="11386931" cy="1735378"/>
          </a:xfrm>
          <a:custGeom>
            <a:avLst/>
            <a:gdLst/>
            <a:ahLst/>
            <a:cxnLst/>
            <a:rect l="l" t="t" r="r" b="b"/>
            <a:pathLst>
              <a:path w="3103643" h="472998">
                <a:moveTo>
                  <a:pt x="20397" y="0"/>
                </a:moveTo>
                <a:lnTo>
                  <a:pt x="3083246" y="0"/>
                </a:lnTo>
                <a:cubicBezTo>
                  <a:pt x="3088656" y="0"/>
                  <a:pt x="3093844" y="2149"/>
                  <a:pt x="3097669" y="5974"/>
                </a:cubicBezTo>
                <a:cubicBezTo>
                  <a:pt x="3101494" y="9799"/>
                  <a:pt x="3103643" y="14987"/>
                  <a:pt x="3103643" y="20397"/>
                </a:cubicBezTo>
                <a:lnTo>
                  <a:pt x="3103643" y="452601"/>
                </a:lnTo>
                <a:cubicBezTo>
                  <a:pt x="3103643" y="458011"/>
                  <a:pt x="3101494" y="463199"/>
                  <a:pt x="3097669" y="467024"/>
                </a:cubicBezTo>
                <a:cubicBezTo>
                  <a:pt x="3093844" y="470849"/>
                  <a:pt x="3088656" y="472998"/>
                  <a:pt x="3083246" y="472998"/>
                </a:cubicBezTo>
                <a:lnTo>
                  <a:pt x="20397" y="472998"/>
                </a:lnTo>
                <a:cubicBezTo>
                  <a:pt x="9132" y="472998"/>
                  <a:pt x="0" y="463866"/>
                  <a:pt x="0" y="452601"/>
                </a:cubicBezTo>
                <a:lnTo>
                  <a:pt x="0" y="20397"/>
                </a:lnTo>
                <a:cubicBezTo>
                  <a:pt x="0" y="14987"/>
                  <a:pt x="2149" y="9799"/>
                  <a:pt x="5974" y="5974"/>
                </a:cubicBezTo>
                <a:cubicBezTo>
                  <a:pt x="9799" y="2149"/>
                  <a:pt x="14987" y="0"/>
                  <a:pt x="2039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cap="rnd">
            <a:noFill/>
            <a:prstDash val="solid"/>
            <a:round/>
          </a:ln>
        </p:spPr>
      </p:sp>
      <p:sp>
        <p:nvSpPr>
          <p:cNvPr id="7" name="TextBox 11"/>
          <p:cNvSpPr txBox="1"/>
          <p:nvPr/>
        </p:nvSpPr>
        <p:spPr>
          <a:xfrm>
            <a:off x="3395373" y="1253682"/>
            <a:ext cx="11386931" cy="86768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5799" dirty="0" err="1">
                <a:solidFill>
                  <a:srgbClr val="111111"/>
                </a:solidFill>
                <a:latin typeface="Shantell Sans Ultra-Bold"/>
              </a:rPr>
              <a:t>Досягнення</a:t>
            </a:r>
            <a:r>
              <a:rPr lang="en-US" sz="5799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5799" dirty="0" err="1">
                <a:solidFill>
                  <a:srgbClr val="111111"/>
                </a:solidFill>
                <a:latin typeface="Shantell Sans Ultra-Bold"/>
              </a:rPr>
              <a:t>моїх</a:t>
            </a:r>
            <a:r>
              <a:rPr lang="en-US" sz="5799" dirty="0">
                <a:solidFill>
                  <a:srgbClr val="111111"/>
                </a:solidFill>
                <a:latin typeface="Shantell Sans Ultra-Bold"/>
              </a:rPr>
              <a:t> </a:t>
            </a:r>
            <a:r>
              <a:rPr lang="en-US" sz="5799" dirty="0" err="1">
                <a:solidFill>
                  <a:srgbClr val="111111"/>
                </a:solidFill>
                <a:latin typeface="Shantell Sans Ultra-Bold"/>
              </a:rPr>
              <a:t>учнів</a:t>
            </a:r>
            <a:endParaRPr lang="en-US" sz="5799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8" name="Freeform 15"/>
          <p:cNvSpPr/>
          <p:nvPr/>
        </p:nvSpPr>
        <p:spPr>
          <a:xfrm>
            <a:off x="504443" y="4717618"/>
            <a:ext cx="6935044" cy="5253296"/>
          </a:xfrm>
          <a:custGeom>
            <a:avLst/>
            <a:gdLst/>
            <a:ahLst/>
            <a:cxnLst/>
            <a:rect l="l" t="t" r="r" b="b"/>
            <a:pathLst>
              <a:path w="6935044" h="5253296">
                <a:moveTo>
                  <a:pt x="0" y="0"/>
                </a:moveTo>
                <a:lnTo>
                  <a:pt x="6935043" y="0"/>
                </a:lnTo>
                <a:lnTo>
                  <a:pt x="6935043" y="5253296"/>
                </a:lnTo>
                <a:lnTo>
                  <a:pt x="0" y="52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1" name="TextBox 21"/>
          <p:cNvSpPr txBox="1"/>
          <p:nvPr/>
        </p:nvSpPr>
        <p:spPr>
          <a:xfrm>
            <a:off x="2286000" y="2750687"/>
            <a:ext cx="5410202" cy="1762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5799" dirty="0" err="1">
                <a:solidFill>
                  <a:srgbClr val="111111"/>
                </a:solidFill>
                <a:latin typeface="Shantell Sans Ultra-Bold"/>
              </a:rPr>
              <a:t>Конкурси</a:t>
            </a:r>
            <a:endParaRPr lang="en-US" sz="5799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996766" y="3370754"/>
            <a:ext cx="4767234" cy="18617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ts val="6959"/>
              </a:lnSpc>
              <a:spcBef>
                <a:spcPct val="0"/>
              </a:spcBef>
            </a:pPr>
            <a:r>
              <a:rPr lang="en-US" sz="5400" dirty="0" err="1" smtClean="0">
                <a:solidFill>
                  <a:srgbClr val="111111"/>
                </a:solidFill>
                <a:latin typeface="Shantell Sans Ultra-Bold"/>
              </a:rPr>
              <a:t>Олімпіади</a:t>
            </a:r>
            <a:endParaRPr lang="uk-UA" sz="5400" dirty="0" smtClean="0">
              <a:solidFill>
                <a:srgbClr val="111111"/>
              </a:solidFill>
              <a:latin typeface="Shantell Sans Ultra-Bold"/>
            </a:endParaRPr>
          </a:p>
          <a:p>
            <a:pPr lvl="0" algn="ctr">
              <a:lnSpc>
                <a:spcPts val="6959"/>
              </a:lnSpc>
              <a:spcBef>
                <a:spcPct val="0"/>
              </a:spcBef>
            </a:pPr>
            <a:endParaRPr lang="en-US" sz="54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7752916" y="5285257"/>
            <a:ext cx="3581400" cy="2133600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5400" dirty="0" smtClean="0">
                <a:solidFill>
                  <a:srgbClr val="111111"/>
                </a:solidFill>
                <a:latin typeface="Shantell Sans Ultra-Bold"/>
              </a:rPr>
              <a:t>МАН</a:t>
            </a:r>
            <a:endParaRPr lang="en-US" sz="5400" dirty="0">
              <a:solidFill>
                <a:srgbClr val="111111"/>
              </a:solidFill>
              <a:latin typeface="Shantell Sans Ultra-Bold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530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520278" y="3327863"/>
            <a:ext cx="16944304" cy="5386733"/>
            <a:chOff x="0" y="0"/>
            <a:chExt cx="3961657" cy="1259443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9" y="3238499"/>
            <a:ext cx="7937922" cy="652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нутый угол 2"/>
          <p:cNvSpPr/>
          <p:nvPr/>
        </p:nvSpPr>
        <p:spPr>
          <a:xfrm>
            <a:off x="826566" y="774700"/>
            <a:ext cx="10515600" cy="198120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</a:rPr>
              <a:t>0</a:t>
            </a:r>
            <a:r>
              <a:rPr lang="uk-UA" sz="3200" b="1" dirty="0" smtClean="0">
                <a:solidFill>
                  <a:schemeClr val="tx1"/>
                </a:solidFill>
              </a:rPr>
              <a:t>.0</a:t>
            </a:r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r>
              <a:rPr lang="uk-UA" sz="3200" b="1" dirty="0" smtClean="0">
                <a:solidFill>
                  <a:schemeClr val="tx1"/>
                </a:solidFill>
              </a:rPr>
              <a:t>.202</a:t>
            </a:r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r>
              <a:rPr lang="uk-UA" sz="3200" b="1" dirty="0" smtClean="0">
                <a:solidFill>
                  <a:schemeClr val="tx1"/>
                </a:solidFill>
              </a:rPr>
              <a:t>р</a:t>
            </a:r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</a:rPr>
              <a:t> учень 9 класу </a:t>
            </a:r>
            <a:r>
              <a:rPr lang="uk-UA" sz="3200" b="1" dirty="0" err="1" smtClean="0">
                <a:solidFill>
                  <a:schemeClr val="tx1"/>
                </a:solidFill>
              </a:rPr>
              <a:t>Пашківський</a:t>
            </a:r>
            <a:r>
              <a:rPr lang="uk-UA" sz="3200" b="1" dirty="0" smtClean="0">
                <a:solidFill>
                  <a:schemeClr val="tx1"/>
                </a:solidFill>
              </a:rPr>
              <a:t> Цезар зайняв ІІ місце у захисті науково-дослідницької роботи МАН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 ( секція «Математика»)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34800" y="774700"/>
            <a:ext cx="5486400" cy="734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593" y="1390088"/>
            <a:ext cx="4722813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Загнутый угол 7"/>
          <p:cNvSpPr/>
          <p:nvPr/>
        </p:nvSpPr>
        <p:spPr>
          <a:xfrm>
            <a:off x="5260314" y="551329"/>
            <a:ext cx="9304113" cy="198120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21.03.2024р «Кенгуру скликає друзів!»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Учні 6 класу взяли участь в Міжнародному математичному конкурсі «КЕНГУРУ 2024»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05100"/>
            <a:ext cx="6108743" cy="436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8" y="1060820"/>
            <a:ext cx="4177470" cy="496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13" y="6143447"/>
            <a:ext cx="49927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271806"/>
            <a:ext cx="3994186" cy="368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48600" y="7277100"/>
            <a:ext cx="4876800" cy="1371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Гаврилюк Олександр </a:t>
            </a:r>
            <a:r>
              <a:rPr lang="uk-UA" sz="2800" b="1" dirty="0">
                <a:solidFill>
                  <a:schemeClr val="tx1"/>
                </a:solidFill>
              </a:rPr>
              <a:t>,</a:t>
            </a:r>
            <a:r>
              <a:rPr lang="uk-UA" sz="2800" b="1" dirty="0" smtClean="0">
                <a:solidFill>
                  <a:schemeClr val="tx1"/>
                </a:solidFill>
              </a:rPr>
              <a:t>Черниш Максим і </a:t>
            </a:r>
            <a:r>
              <a:rPr lang="uk-UA" sz="2800" b="1" dirty="0" err="1" smtClean="0">
                <a:solidFill>
                  <a:schemeClr val="tx1"/>
                </a:solidFill>
              </a:rPr>
              <a:t>Сазонський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uk-UA" sz="2800" b="1" dirty="0" err="1" smtClean="0">
                <a:solidFill>
                  <a:schemeClr val="tx1"/>
                </a:solidFill>
              </a:rPr>
              <a:t>Нікіта</a:t>
            </a:r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155">
            <a:off x="14527943" y="2139738"/>
            <a:ext cx="2610743" cy="231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5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705600" y="497404"/>
            <a:ext cx="9829800" cy="14569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</a:rPr>
              <a:t> ОЛІМПІАДА   З   МАТЕМАТИКИ </a:t>
            </a:r>
          </a:p>
          <a:p>
            <a:pPr algn="ctr"/>
            <a:r>
              <a:rPr lang="uk-UA" sz="5400" b="1" dirty="0" smtClean="0">
                <a:solidFill>
                  <a:schemeClr val="tx1"/>
                </a:solidFill>
              </a:rPr>
              <a:t>2025 РІК</a:t>
            </a:r>
            <a:endParaRPr lang="uk-UA" sz="5400" b="1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474259"/>
            <a:ext cx="457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21264337">
            <a:off x="2121029" y="6135579"/>
            <a:ext cx="7707506" cy="16820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Гаврилюк Олександр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367">
            <a:off x="894397" y="1419265"/>
            <a:ext cx="6018143" cy="362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TextBox 11"/>
          <p:cNvSpPr txBox="1"/>
          <p:nvPr/>
        </p:nvSpPr>
        <p:spPr>
          <a:xfrm>
            <a:off x="8051226" y="723900"/>
            <a:ext cx="7659200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dirty="0" smtClean="0">
                <a:solidFill>
                  <a:srgbClr val="111111"/>
                </a:solidFill>
                <a:latin typeface="Shantell Sans Ultra-Bold"/>
              </a:rPr>
              <a:t>П</a:t>
            </a:r>
            <a:r>
              <a:rPr lang="uk-UA" sz="6500" dirty="0" err="1" smtClean="0">
                <a:solidFill>
                  <a:srgbClr val="111111"/>
                </a:solidFill>
                <a:latin typeface="Shantell Sans Ultra-Bold"/>
              </a:rPr>
              <a:t>озакласна</a:t>
            </a:r>
            <a:r>
              <a:rPr lang="uk-UA" sz="6500" dirty="0" smtClean="0">
                <a:solidFill>
                  <a:srgbClr val="111111"/>
                </a:solidFill>
                <a:latin typeface="Shantell Sans Ultra-Bold"/>
              </a:rPr>
              <a:t> робота</a:t>
            </a:r>
            <a:endParaRPr lang="en-US" sz="65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8000" y="3327863"/>
            <a:ext cx="9448800" cy="472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Числа оточують нас всюди, в основному їх використовують в математичних цілях.  Число 3,14 заслуговує особливу увагу. </a:t>
            </a:r>
            <a:r>
              <a:rPr lang="uk-UA" sz="3600" b="1" dirty="0">
                <a:solidFill>
                  <a:schemeClr val="tx1"/>
                </a:solidFill>
              </a:rPr>
              <a:t>П</a:t>
            </a:r>
            <a:r>
              <a:rPr lang="uk-UA" sz="3600" b="1" dirty="0" smtClean="0">
                <a:solidFill>
                  <a:schemeClr val="tx1"/>
                </a:solidFill>
              </a:rPr>
              <a:t>ро нього кожен з нас не раз чув і навіть є Міжнародний день присвячений цьому числу. </a:t>
            </a:r>
          </a:p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Його святкують 14 березня. </a:t>
            </a:r>
          </a:p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Наш ліцей в 2023 році започаткував це свято.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0" y="1107744"/>
            <a:ext cx="5888140" cy="510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14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1235035" flipH="1">
            <a:off x="-2347477" y="-3216105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1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1" y="10242210"/>
                </a:lnTo>
                <a:lnTo>
                  <a:pt x="10242211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Загнутый угол 1"/>
          <p:cNvSpPr/>
          <p:nvPr/>
        </p:nvSpPr>
        <p:spPr>
          <a:xfrm>
            <a:off x="5410200" y="239306"/>
            <a:ext cx="8153400" cy="167640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14.03.2023р 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«День числа Пі»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06" y="2324099"/>
            <a:ext cx="6097588" cy="439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655" y="5739268"/>
            <a:ext cx="5555690" cy="405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07460"/>
            <a:ext cx="5295106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5706"/>
            <a:ext cx="4700458" cy="343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1982935"/>
            <a:ext cx="4038600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11" y="7018408"/>
            <a:ext cx="4405378" cy="28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9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595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Загнутый угол 7"/>
          <p:cNvSpPr/>
          <p:nvPr/>
        </p:nvSpPr>
        <p:spPr>
          <a:xfrm>
            <a:off x="5410200" y="239306"/>
            <a:ext cx="8153400" cy="167640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14.03.2024р «День числа Пі»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НАУКОВИЙ </a:t>
            </a:r>
            <a:r>
              <a:rPr lang="uk-UA" sz="3200" b="1" dirty="0" smtClean="0">
                <a:solidFill>
                  <a:srgbClr val="C00000"/>
                </a:solidFill>
              </a:rPr>
              <a:t>ПІ</a:t>
            </a:r>
            <a:r>
              <a:rPr lang="uk-UA" sz="3200" b="1" dirty="0" smtClean="0">
                <a:solidFill>
                  <a:schemeClr val="tx1"/>
                </a:solidFill>
              </a:rPr>
              <a:t>КНІК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627">
            <a:off x="239189" y="6743488"/>
            <a:ext cx="5042322" cy="296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0938">
            <a:off x="12506451" y="5329693"/>
            <a:ext cx="5259388" cy="393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771225"/>
            <a:ext cx="3672382" cy="348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34" y="5837005"/>
            <a:ext cx="6859587" cy="43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747">
            <a:off x="1728041" y="3321423"/>
            <a:ext cx="5098114" cy="30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1" y="239307"/>
            <a:ext cx="3705658" cy="30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99" y="2143600"/>
            <a:ext cx="6375083" cy="31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4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Загнутый угол 7"/>
          <p:cNvSpPr/>
          <p:nvPr/>
        </p:nvSpPr>
        <p:spPr>
          <a:xfrm>
            <a:off x="4915730" y="312241"/>
            <a:ext cx="8153400" cy="167640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14.03.2025р «День числа Пі»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МАТЕМАТИЧНИЙ КВЕСТ 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«У пошуках числа ПІ»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75941"/>
            <a:ext cx="5334000" cy="405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8" y="312241"/>
            <a:ext cx="3556000" cy="413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208708"/>
            <a:ext cx="31591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55172"/>
            <a:ext cx="3291725" cy="42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34" y="6103616"/>
            <a:ext cx="4153931" cy="39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37" y="6267088"/>
            <a:ext cx="5902988" cy="403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127">
            <a:off x="11092272" y="3639874"/>
            <a:ext cx="5487988" cy="285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424">
            <a:off x="3277015" y="3902085"/>
            <a:ext cx="3277430" cy="379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4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1036575" y="1028700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/>
          <p:cNvSpPr/>
          <p:nvPr/>
        </p:nvSpPr>
        <p:spPr>
          <a:xfrm rot="8551171" flipH="1">
            <a:off x="8883015" y="-4370784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6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036575" y="3327863"/>
            <a:ext cx="15727425" cy="4863637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</a:rPr>
              <a:t>Сучасна освіта спрямована на формування не лише знань, а й умінь застосовувати їх у реальному житті. Математика є потужним інструментом розвитку логічного мислення, тому важливо навчити учнів використовувати математичні знання для розв'язування практичних життєвих задач.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1036575" y="952500"/>
            <a:ext cx="16397222" cy="9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Актуальність проблемної теми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2650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595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Загнутый угол 7"/>
          <p:cNvSpPr/>
          <p:nvPr/>
        </p:nvSpPr>
        <p:spPr>
          <a:xfrm>
            <a:off x="4915730" y="312241"/>
            <a:ext cx="8153400" cy="167640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13.03.2026р «День числа Пі»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ПІ</a:t>
            </a:r>
            <a:r>
              <a:rPr lang="uk-UA" sz="3200" b="1" dirty="0" smtClean="0">
                <a:solidFill>
                  <a:schemeClr val="tx1"/>
                </a:solidFill>
              </a:rPr>
              <a:t>РАТСЬКИЙ БАНКЕТ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952">
            <a:off x="520279" y="1086428"/>
            <a:ext cx="4739376" cy="351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43" y="2070099"/>
            <a:ext cx="4923374" cy="369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6313">
            <a:off x="13130584" y="1178505"/>
            <a:ext cx="4659641" cy="33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983" flipH="1">
            <a:off x="12722708" y="5676662"/>
            <a:ext cx="5279434" cy="312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1409">
            <a:off x="381287" y="5719283"/>
            <a:ext cx="6206231" cy="381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87" y="5905500"/>
            <a:ext cx="5638800" cy="39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9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 rot="-1357392" flipH="1">
            <a:off x="5004885" y="-914752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1"/>
                </a:lnTo>
                <a:lnTo>
                  <a:pt x="10242210" y="10242211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0278" y="3559598"/>
            <a:ext cx="16944304" cy="5386733"/>
            <a:chOff x="0" y="0"/>
            <a:chExt cx="3961657" cy="1259443"/>
          </a:xfrm>
        </p:grpSpPr>
        <p:sp>
          <p:nvSpPr>
            <p:cNvPr id="8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001000" y="2660660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5400" b="1" dirty="0" smtClean="0"/>
              <a:t>Обласний конкурс добрих практик освітян Житомирщини</a:t>
            </a:r>
            <a:endParaRPr lang="uk-UA" sz="5400" b="1" dirty="0"/>
          </a:p>
          <a:p>
            <a:pPr algn="ctr"/>
            <a:r>
              <a:rPr lang="uk-UA" sz="5400" b="1" dirty="0"/>
              <a:t>(«Сучасна освіта </a:t>
            </a:r>
            <a:r>
              <a:rPr lang="uk-UA" sz="5400" b="1" dirty="0" smtClean="0"/>
              <a:t>-2026»)</a:t>
            </a:r>
            <a:endParaRPr lang="uk-UA" sz="5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41" y="1181100"/>
            <a:ext cx="5638800" cy="724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6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848978" y="4450788"/>
            <a:ext cx="16918744" cy="5340912"/>
            <a:chOff x="0" y="0"/>
            <a:chExt cx="3955681" cy="1124019"/>
          </a:xfrm>
        </p:grpSpPr>
        <p:sp>
          <p:nvSpPr>
            <p:cNvPr id="17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7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6"/>
          <p:cNvGrpSpPr/>
          <p:nvPr/>
        </p:nvGrpSpPr>
        <p:grpSpPr>
          <a:xfrm>
            <a:off x="520278" y="3559598"/>
            <a:ext cx="16944304" cy="5386733"/>
            <a:chOff x="0" y="0"/>
            <a:chExt cx="3961657" cy="1259443"/>
          </a:xfrm>
        </p:grpSpPr>
        <p:sp>
          <p:nvSpPr>
            <p:cNvPr id="20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0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 rot="-8429341" flipH="1">
            <a:off x="13166895" y="26813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1"/>
                </a:lnTo>
                <a:lnTo>
                  <a:pt x="10242210" y="10242211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320377" y="4633295"/>
            <a:ext cx="3203370" cy="320337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7914" r="-3205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554008" y="424625"/>
            <a:ext cx="9332018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uk-UA" sz="6500" dirty="0" smtClean="0">
                <a:solidFill>
                  <a:srgbClr val="111111"/>
                </a:solidFill>
                <a:latin typeface="Shantell Sans Ultra-Bold"/>
              </a:rPr>
              <a:t>Перспективи професійного розвитку</a:t>
            </a:r>
            <a:endParaRPr lang="en-US" sz="65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922062" y="7137561"/>
            <a:ext cx="1038108" cy="1038108"/>
          </a:xfrm>
          <a:custGeom>
            <a:avLst/>
            <a:gdLst/>
            <a:ahLst/>
            <a:cxnLst/>
            <a:rect l="l" t="t" r="r" b="b"/>
            <a:pathLst>
              <a:path w="1038108" h="1038108">
                <a:moveTo>
                  <a:pt x="0" y="0"/>
                </a:moveTo>
                <a:lnTo>
                  <a:pt x="1038108" y="0"/>
                </a:lnTo>
                <a:lnTo>
                  <a:pt x="1038108" y="1038108"/>
                </a:lnTo>
                <a:lnTo>
                  <a:pt x="0" y="103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962025" y="434150"/>
            <a:ext cx="594550" cy="594550"/>
          </a:xfrm>
          <a:custGeom>
            <a:avLst/>
            <a:gdLst/>
            <a:ahLst/>
            <a:cxnLst/>
            <a:rect l="l" t="t" r="r" b="b"/>
            <a:pathLst>
              <a:path w="594550" h="594550">
                <a:moveTo>
                  <a:pt x="0" y="0"/>
                </a:moveTo>
                <a:lnTo>
                  <a:pt x="594550" y="0"/>
                </a:lnTo>
                <a:lnTo>
                  <a:pt x="594550" y="594550"/>
                </a:lnTo>
                <a:lnTo>
                  <a:pt x="0" y="59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54008" y="589710"/>
            <a:ext cx="283430" cy="283430"/>
          </a:xfrm>
          <a:custGeom>
            <a:avLst/>
            <a:gdLst/>
            <a:ahLst/>
            <a:cxnLst/>
            <a:rect l="l" t="t" r="r" b="b"/>
            <a:pathLst>
              <a:path w="283430" h="283430">
                <a:moveTo>
                  <a:pt x="0" y="0"/>
                </a:moveTo>
                <a:lnTo>
                  <a:pt x="283430" y="0"/>
                </a:lnTo>
                <a:lnTo>
                  <a:pt x="283430" y="283430"/>
                </a:lnTo>
                <a:lnTo>
                  <a:pt x="0" y="283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Вертикальный свиток 14"/>
          <p:cNvSpPr/>
          <p:nvPr/>
        </p:nvSpPr>
        <p:spPr>
          <a:xfrm>
            <a:off x="1828800" y="823295"/>
            <a:ext cx="8001907" cy="7620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Подальше впровадження сучасних освітніх технологій, розвиток </a:t>
            </a:r>
            <a:r>
              <a:rPr lang="uk-UA" sz="4000" b="1" dirty="0" err="1" smtClean="0">
                <a:solidFill>
                  <a:schemeClr val="tx1"/>
                </a:solidFill>
              </a:rPr>
              <a:t>компетентнісного</a:t>
            </a:r>
            <a:r>
              <a:rPr lang="uk-UA" sz="4000" b="1" dirty="0" smtClean="0">
                <a:solidFill>
                  <a:schemeClr val="tx1"/>
                </a:solidFill>
              </a:rPr>
              <a:t> навчання та вдосконалення педагогічної майстерності</a:t>
            </a:r>
            <a:endParaRPr lang="uk-UA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 rot="-8429341" flipH="1">
            <a:off x="13166895" y="26813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1"/>
                </a:lnTo>
                <a:lnTo>
                  <a:pt x="10242210" y="10242211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4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278" y="2476501"/>
            <a:ext cx="16944304" cy="6469830"/>
            <a:chOff x="0" y="-253233"/>
            <a:chExt cx="3961657" cy="1512676"/>
          </a:xfrm>
        </p:grpSpPr>
        <p:sp>
          <p:nvSpPr>
            <p:cNvPr id="7" name="Freeform 7"/>
            <p:cNvSpPr/>
            <p:nvPr/>
          </p:nvSpPr>
          <p:spPr>
            <a:xfrm>
              <a:off x="0" y="-253233"/>
              <a:ext cx="3961657" cy="1512676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C1FF72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7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351" y="1562100"/>
            <a:ext cx="8156232" cy="726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носка-облако 9"/>
          <p:cNvSpPr/>
          <p:nvPr/>
        </p:nvSpPr>
        <p:spPr>
          <a:xfrm>
            <a:off x="58271" y="190499"/>
            <a:ext cx="11752730" cy="8332249"/>
          </a:xfrm>
          <a:prstGeom prst="cloudCallout">
            <a:avLst>
              <a:gd name="adj1" fmla="val -55262"/>
              <a:gd name="adj2" fmla="val 67742"/>
            </a:avLst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«Учитель — </a:t>
            </a:r>
            <a:r>
              <a:rPr lang="ru-RU" sz="2800" b="1" dirty="0" err="1">
                <a:solidFill>
                  <a:schemeClr val="tx1"/>
                </a:solidFill>
              </a:rPr>
              <a:t>це</a:t>
            </a:r>
            <a:r>
              <a:rPr lang="ru-RU" sz="2800" b="1" dirty="0">
                <a:solidFill>
                  <a:schemeClr val="tx1"/>
                </a:solidFill>
              </a:rPr>
              <a:t> не </a:t>
            </a:r>
            <a:r>
              <a:rPr lang="ru-RU" sz="2800" b="1" dirty="0" err="1">
                <a:solidFill>
                  <a:schemeClr val="tx1"/>
                </a:solidFill>
              </a:rPr>
              <a:t>лише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професія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це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поклик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душі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Математика для мене — </a:t>
            </a:r>
            <a:r>
              <a:rPr lang="ru-RU" sz="2800" b="1" dirty="0" err="1">
                <a:solidFill>
                  <a:schemeClr val="tx1"/>
                </a:solidFill>
              </a:rPr>
              <a:t>це</a:t>
            </a:r>
            <a:r>
              <a:rPr lang="ru-RU" sz="2800" b="1" dirty="0">
                <a:solidFill>
                  <a:schemeClr val="tx1"/>
                </a:solidFill>
              </a:rPr>
              <a:t> не </a:t>
            </a:r>
            <a:r>
              <a:rPr lang="ru-RU" sz="2800" b="1" dirty="0" err="1">
                <a:solidFill>
                  <a:schemeClr val="tx1"/>
                </a:solidFill>
              </a:rPr>
              <a:t>тільки</a:t>
            </a:r>
            <a:r>
              <a:rPr lang="ru-RU" sz="2800" b="1" dirty="0">
                <a:solidFill>
                  <a:schemeClr val="tx1"/>
                </a:solidFill>
              </a:rPr>
              <a:t> числа і </a:t>
            </a:r>
            <a:r>
              <a:rPr lang="ru-RU" sz="2800" b="1" dirty="0" err="1">
                <a:solidFill>
                  <a:schemeClr val="tx1"/>
                </a:solidFill>
              </a:rPr>
              <a:t>формули</a:t>
            </a:r>
            <a:r>
              <a:rPr lang="ru-RU" sz="2800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а шлях до </a:t>
            </a:r>
            <a:r>
              <a:rPr lang="ru-RU" sz="2800" b="1" dirty="0" err="1">
                <a:solidFill>
                  <a:schemeClr val="tx1"/>
                </a:solidFill>
              </a:rPr>
              <a:t>розвитку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мислення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віри</a:t>
            </a:r>
            <a:r>
              <a:rPr lang="ru-RU" sz="2800" b="1" dirty="0">
                <a:solidFill>
                  <a:schemeClr val="tx1"/>
                </a:solidFill>
              </a:rPr>
              <a:t> в себе та </a:t>
            </a:r>
            <a:r>
              <a:rPr lang="ru-RU" sz="2800" b="1" dirty="0" err="1">
                <a:solidFill>
                  <a:schemeClr val="tx1"/>
                </a:solidFill>
              </a:rPr>
              <a:t>відкриття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нових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можливостей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Я </a:t>
            </a:r>
            <a:r>
              <a:rPr lang="ru-RU" sz="2800" b="1" dirty="0" err="1">
                <a:solidFill>
                  <a:schemeClr val="tx1"/>
                </a:solidFill>
              </a:rPr>
              <a:t>прагну</a:t>
            </a:r>
            <a:r>
              <a:rPr lang="ru-RU" sz="2800" b="1" dirty="0">
                <a:solidFill>
                  <a:schemeClr val="tx1"/>
                </a:solidFill>
              </a:rPr>
              <a:t> не просто </a:t>
            </a:r>
            <a:r>
              <a:rPr lang="ru-RU" sz="2800" b="1" dirty="0" err="1">
                <a:solidFill>
                  <a:schemeClr val="tx1"/>
                </a:solidFill>
              </a:rPr>
              <a:t>навчати</a:t>
            </a:r>
            <a:r>
              <a:rPr lang="ru-RU" sz="2800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а </a:t>
            </a:r>
            <a:r>
              <a:rPr lang="ru-RU" sz="2800" b="1" dirty="0" err="1">
                <a:solidFill>
                  <a:schemeClr val="tx1"/>
                </a:solidFill>
              </a:rPr>
              <a:t>надихати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учнів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мислити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шукати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досягати</a:t>
            </a:r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і </a:t>
            </a:r>
            <a:r>
              <a:rPr lang="ru-RU" sz="2800" b="1" dirty="0" err="1">
                <a:solidFill>
                  <a:schemeClr val="tx1"/>
                </a:solidFill>
              </a:rPr>
              <a:t>впевнено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йти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своїм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життєвим</a:t>
            </a:r>
            <a:r>
              <a:rPr lang="ru-RU" sz="2800" b="1" dirty="0">
                <a:solidFill>
                  <a:schemeClr val="tx1"/>
                </a:solidFill>
              </a:rPr>
              <a:t> шляхом.</a:t>
            </a:r>
          </a:p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Мій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професійний</a:t>
            </a:r>
            <a:r>
              <a:rPr lang="ru-RU" sz="2800" b="1" dirty="0">
                <a:solidFill>
                  <a:schemeClr val="tx1"/>
                </a:solidFill>
              </a:rPr>
              <a:t> шлях — </a:t>
            </a:r>
            <a:r>
              <a:rPr lang="ru-RU" sz="2800" b="1" dirty="0" err="1">
                <a:solidFill>
                  <a:schemeClr val="tx1"/>
                </a:solidFill>
              </a:rPr>
              <a:t>це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постійний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розвиток</a:t>
            </a:r>
            <a:r>
              <a:rPr lang="ru-RU" sz="2800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творчість</a:t>
            </a:r>
            <a:r>
              <a:rPr lang="ru-RU" sz="2800" b="1" dirty="0">
                <a:solidFill>
                  <a:schemeClr val="tx1"/>
                </a:solidFill>
              </a:rPr>
              <a:t> і </a:t>
            </a:r>
            <a:r>
              <a:rPr lang="ru-RU" sz="2800" b="1" dirty="0" err="1">
                <a:solidFill>
                  <a:schemeClr val="tx1"/>
                </a:solidFill>
              </a:rPr>
              <a:t>любов</a:t>
            </a:r>
            <a:r>
              <a:rPr lang="ru-RU" sz="2800" b="1" dirty="0">
                <a:solidFill>
                  <a:schemeClr val="tx1"/>
                </a:solidFill>
              </a:rPr>
              <a:t> до </a:t>
            </a:r>
            <a:r>
              <a:rPr lang="ru-RU" sz="2800" b="1" dirty="0" err="1">
                <a:solidFill>
                  <a:schemeClr val="tx1"/>
                </a:solidFill>
              </a:rPr>
              <a:t>дітей</a:t>
            </a:r>
            <a:r>
              <a:rPr lang="ru-RU" sz="2800" b="1" dirty="0">
                <a:solidFill>
                  <a:schemeClr val="tx1"/>
                </a:solidFill>
              </a:rPr>
              <a:t> та </a:t>
            </a:r>
            <a:r>
              <a:rPr lang="ru-RU" sz="2800" b="1" dirty="0" err="1">
                <a:solidFill>
                  <a:schemeClr val="tx1"/>
                </a:solidFill>
              </a:rPr>
              <a:t>своєї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справи</a:t>
            </a:r>
            <a:r>
              <a:rPr lang="ru-RU" sz="2800" b="1" dirty="0">
                <a:solidFill>
                  <a:schemeClr val="tx1"/>
                </a:solidFill>
              </a:rPr>
              <a:t>».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520278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10"/>
          <p:cNvSpPr/>
          <p:nvPr/>
        </p:nvSpPr>
        <p:spPr>
          <a:xfrm>
            <a:off x="1036575" y="419100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2833" y="617199"/>
            <a:ext cx="16397222" cy="9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Мета проблемної теми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8716" y="1714500"/>
            <a:ext cx="15727425" cy="2285999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</a:rPr>
              <a:t>Створення умов для формування ключових компетентностей учнів через впровадження моделей життєвих ситуацій на уроках математики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554914" y="4502082"/>
            <a:ext cx="16397222" cy="9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Завдання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28717" y="5711544"/>
            <a:ext cx="15727425" cy="2937156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</a:rPr>
              <a:t>ф</a:t>
            </a:r>
            <a:r>
              <a:rPr lang="uk-UA" sz="3200" b="1" dirty="0" smtClean="0">
                <a:solidFill>
                  <a:schemeClr val="tx1"/>
                </a:solidFill>
              </a:rPr>
              <a:t>ормувати математичну та логічну компетентності;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</a:rPr>
              <a:t>р</a:t>
            </a:r>
            <a:r>
              <a:rPr lang="uk-UA" sz="3200" b="1" dirty="0" smtClean="0">
                <a:solidFill>
                  <a:schemeClr val="tx1"/>
                </a:solidFill>
              </a:rPr>
              <a:t>озвивати вміння застосовувати знання у повсякденному житті;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</a:rPr>
              <a:t>с</a:t>
            </a:r>
            <a:r>
              <a:rPr lang="uk-UA" sz="3200" b="1" dirty="0" smtClean="0">
                <a:solidFill>
                  <a:schemeClr val="tx1"/>
                </a:solidFill>
              </a:rPr>
              <a:t>прияти розвитку критичного мислення;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формувати навички самостійної роботи в команді;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</a:rPr>
              <a:t>п</a:t>
            </a:r>
            <a:r>
              <a:rPr lang="uk-UA" sz="3200" b="1" dirty="0" smtClean="0">
                <a:solidFill>
                  <a:schemeClr val="tx1"/>
                </a:solidFill>
              </a:rPr>
              <a:t>ідвищувати мотивацію до вивчення математики.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13" name="Freeform 10"/>
          <p:cNvSpPr/>
          <p:nvPr/>
        </p:nvSpPr>
        <p:spPr>
          <a:xfrm>
            <a:off x="1203921" y="4322474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217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6"/>
          <p:cNvGrpSpPr/>
          <p:nvPr/>
        </p:nvGrpSpPr>
        <p:grpSpPr>
          <a:xfrm>
            <a:off x="520278" y="3684949"/>
            <a:ext cx="8090322" cy="5386733"/>
            <a:chOff x="0" y="0"/>
            <a:chExt cx="3961657" cy="1259443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9088582" y="3725882"/>
            <a:ext cx="8318922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9"/>
          <p:cNvSpPr txBox="1"/>
          <p:nvPr/>
        </p:nvSpPr>
        <p:spPr>
          <a:xfrm>
            <a:off x="1036574" y="692727"/>
            <a:ext cx="7421625" cy="1937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Основні ідеї та підходи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9294495" y="723900"/>
            <a:ext cx="8217650" cy="1937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Форми та методи роботи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6" name="Freeform 14"/>
          <p:cNvSpPr/>
          <p:nvPr/>
        </p:nvSpPr>
        <p:spPr>
          <a:xfrm>
            <a:off x="3091215" y="2661033"/>
            <a:ext cx="2948447" cy="916699"/>
          </a:xfrm>
          <a:custGeom>
            <a:avLst/>
            <a:gdLst/>
            <a:ahLst/>
            <a:cxnLst/>
            <a:rect l="l" t="t" r="r" b="b"/>
            <a:pathLst>
              <a:path w="3931263" h="1222265">
                <a:moveTo>
                  <a:pt x="0" y="0"/>
                </a:moveTo>
                <a:lnTo>
                  <a:pt x="3931263" y="0"/>
                </a:lnTo>
                <a:lnTo>
                  <a:pt x="3931263" y="1222265"/>
                </a:lnTo>
                <a:lnTo>
                  <a:pt x="0" y="12222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4"/>
          <p:cNvSpPr/>
          <p:nvPr/>
        </p:nvSpPr>
        <p:spPr>
          <a:xfrm>
            <a:off x="11929096" y="2778641"/>
            <a:ext cx="2948447" cy="916699"/>
          </a:xfrm>
          <a:custGeom>
            <a:avLst/>
            <a:gdLst/>
            <a:ahLst/>
            <a:cxnLst/>
            <a:rect l="l" t="t" r="r" b="b"/>
            <a:pathLst>
              <a:path w="3931263" h="1222265">
                <a:moveTo>
                  <a:pt x="0" y="0"/>
                </a:moveTo>
                <a:lnTo>
                  <a:pt x="3931263" y="0"/>
                </a:lnTo>
                <a:lnTo>
                  <a:pt x="3931263" y="1222265"/>
                </a:lnTo>
                <a:lnTo>
                  <a:pt x="0" y="12222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Прямоугольник 17"/>
          <p:cNvSpPr/>
          <p:nvPr/>
        </p:nvSpPr>
        <p:spPr>
          <a:xfrm>
            <a:off x="1015792" y="3543897"/>
            <a:ext cx="6812025" cy="5320837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в</a:t>
            </a:r>
            <a:r>
              <a:rPr lang="uk-UA" sz="2800" b="1" dirty="0" smtClean="0">
                <a:solidFill>
                  <a:schemeClr val="tx1"/>
                </a:solidFill>
              </a:rPr>
              <a:t>икористання практично-орієнтованих задач;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м</a:t>
            </a:r>
            <a:r>
              <a:rPr lang="uk-UA" sz="2800" b="1" dirty="0" smtClean="0">
                <a:solidFill>
                  <a:schemeClr val="tx1"/>
                </a:solidFill>
              </a:rPr>
              <a:t>оделювання життєвих ситуацій (покупки, бюджет, подорожі, ремонт, час, відсотки);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і</a:t>
            </a:r>
            <a:r>
              <a:rPr lang="uk-UA" sz="2800" b="1" dirty="0" smtClean="0">
                <a:solidFill>
                  <a:schemeClr val="tx1"/>
                </a:solidFill>
              </a:rPr>
              <a:t>нтеграція математики з іншими предметами;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з</a:t>
            </a:r>
            <a:r>
              <a:rPr lang="uk-UA" sz="2800" b="1" dirty="0" smtClean="0">
                <a:solidFill>
                  <a:schemeClr val="tx1"/>
                </a:solidFill>
              </a:rPr>
              <a:t>астосування інтерактивних методів навчання;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р</a:t>
            </a:r>
            <a:r>
              <a:rPr lang="uk-UA" sz="2800" b="1" dirty="0" smtClean="0">
                <a:solidFill>
                  <a:schemeClr val="tx1"/>
                </a:solidFill>
              </a:rPr>
              <a:t>озвиток компетентностей через діяльнісний підхід.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42030" y="3568834"/>
            <a:ext cx="6812025" cy="5320837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п</a:t>
            </a:r>
            <a:r>
              <a:rPr lang="uk-UA" sz="2800" b="1" dirty="0" smtClean="0">
                <a:solidFill>
                  <a:schemeClr val="tx1"/>
                </a:solidFill>
              </a:rPr>
              <a:t>роблемне навчання;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р</a:t>
            </a:r>
            <a:r>
              <a:rPr lang="uk-UA" sz="2800" b="1" dirty="0" smtClean="0">
                <a:solidFill>
                  <a:schemeClr val="tx1"/>
                </a:solidFill>
              </a:rPr>
              <a:t>обота в групах і парах;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 err="1" smtClean="0">
                <a:solidFill>
                  <a:schemeClr val="tx1"/>
                </a:solidFill>
              </a:rPr>
              <a:t>проєктна</a:t>
            </a:r>
            <a:r>
              <a:rPr lang="uk-UA" sz="2800" b="1" dirty="0" smtClean="0">
                <a:solidFill>
                  <a:schemeClr val="tx1"/>
                </a:solidFill>
              </a:rPr>
              <a:t> діяльність;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р</a:t>
            </a:r>
            <a:r>
              <a:rPr lang="uk-UA" sz="2800" b="1" dirty="0" smtClean="0">
                <a:solidFill>
                  <a:schemeClr val="tx1"/>
                </a:solidFill>
              </a:rPr>
              <a:t>ольові ігри (наприклад: «магазин», «банк», «будівельник»;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к</a:t>
            </a:r>
            <a:r>
              <a:rPr lang="uk-UA" sz="2800" b="1" dirty="0" smtClean="0">
                <a:solidFill>
                  <a:schemeClr val="tx1"/>
                </a:solidFill>
              </a:rPr>
              <a:t>ейс-метод (розбір реальних ситуацій)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1"/>
                </a:solidFill>
              </a:rPr>
              <a:t>в</a:t>
            </a:r>
            <a:r>
              <a:rPr lang="uk-UA" sz="2800" b="1" dirty="0" smtClean="0">
                <a:solidFill>
                  <a:schemeClr val="tx1"/>
                </a:solidFill>
              </a:rPr>
              <a:t>икористання ІКТ.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20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6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38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848978" y="4450788"/>
            <a:ext cx="16918744" cy="4807512"/>
            <a:chOff x="0" y="0"/>
            <a:chExt cx="3955681" cy="1124019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483107" y="3572298"/>
            <a:ext cx="16944304" cy="5386733"/>
            <a:chOff x="0" y="0"/>
            <a:chExt cx="3961657" cy="1259443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36575" y="3327863"/>
            <a:ext cx="9479025" cy="5092237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о</a:t>
            </a:r>
            <a:r>
              <a:rPr lang="uk-UA" sz="4400" b="1" dirty="0" smtClean="0">
                <a:solidFill>
                  <a:schemeClr val="tx1"/>
                </a:solidFill>
              </a:rPr>
              <a:t>бчислення вартості покупок і знижок;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п</a:t>
            </a:r>
            <a:r>
              <a:rPr lang="uk-UA" sz="4400" b="1" dirty="0" smtClean="0">
                <a:solidFill>
                  <a:schemeClr val="tx1"/>
                </a:solidFill>
              </a:rPr>
              <a:t>ланування сімейного бюджету;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р</a:t>
            </a:r>
            <a:r>
              <a:rPr lang="uk-UA" sz="4400" b="1" dirty="0" smtClean="0">
                <a:solidFill>
                  <a:schemeClr val="tx1"/>
                </a:solidFill>
              </a:rPr>
              <a:t>озрахунок часу подорожі;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>
                <a:solidFill>
                  <a:schemeClr val="tx1"/>
                </a:solidFill>
              </a:rPr>
              <a:t>в</a:t>
            </a:r>
            <a:r>
              <a:rPr lang="uk-UA" sz="4400" b="1" dirty="0" smtClean="0">
                <a:solidFill>
                  <a:schemeClr val="tx1"/>
                </a:solidFill>
              </a:rPr>
              <a:t>имірювання площ для ремонту кімнати;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b="1" dirty="0" smtClean="0">
                <a:solidFill>
                  <a:schemeClr val="tx1"/>
                </a:solidFill>
              </a:rPr>
              <a:t>розв'язування задач на кредити та відсотки.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2306" y="525680"/>
            <a:ext cx="16397222" cy="1937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Приклади життєвих моделей на уроках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61410" y="648372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Загнутый угол 10"/>
          <p:cNvSpPr/>
          <p:nvPr/>
        </p:nvSpPr>
        <p:spPr>
          <a:xfrm>
            <a:off x="11430000" y="2933700"/>
            <a:ext cx="5486400" cy="5486400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Кожен урок моделює життєву ситуацію, у якій математика виступає інструментом вирішення проблем</a:t>
            </a:r>
            <a:endParaRPr lang="uk-UA" sz="4000" b="1" dirty="0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14806611" flipV="1">
            <a:off x="11264858" y="135078"/>
            <a:ext cx="1803508" cy="6135875"/>
          </a:xfrm>
          <a:prstGeom prst="curvedLeftArrow">
            <a:avLst>
              <a:gd name="adj1" fmla="val 25000"/>
              <a:gd name="adj2" fmla="val 50000"/>
              <a:gd name="adj3" fmla="val 73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6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366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545018">
            <a:off x="-313697" y="844694"/>
            <a:ext cx="7772400" cy="1470025"/>
          </a:xfrm>
        </p:spPr>
        <p:txBody>
          <a:bodyPr/>
          <a:lstStyle/>
          <a:p>
            <a:r>
              <a:rPr lang="uk-UA" dirty="0" smtClean="0"/>
              <a:t>Дроби в кулінарії</a:t>
            </a:r>
            <a:br>
              <a:rPr lang="uk-UA" dirty="0" smtClean="0"/>
            </a:br>
            <a:r>
              <a:rPr lang="uk-UA" dirty="0" smtClean="0"/>
              <a:t>(5-6 клас)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TextBox 9"/>
          <p:cNvSpPr txBox="1"/>
          <p:nvPr/>
        </p:nvSpPr>
        <p:spPr>
          <a:xfrm>
            <a:off x="862833" y="617199"/>
            <a:ext cx="16397222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У  Р  О  К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614518" y="4838700"/>
            <a:ext cx="16918744" cy="4807512"/>
            <a:chOff x="0" y="0"/>
            <a:chExt cx="3955681" cy="1124019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6"/>
          <p:cNvGrpSpPr/>
          <p:nvPr/>
        </p:nvGrpSpPr>
        <p:grpSpPr>
          <a:xfrm>
            <a:off x="315751" y="3848100"/>
            <a:ext cx="16944304" cy="5386733"/>
            <a:chOff x="0" y="0"/>
            <a:chExt cx="3961657" cy="1259443"/>
          </a:xfrm>
        </p:grpSpPr>
        <p:sp>
          <p:nvSpPr>
            <p:cNvPr id="9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058877" y="2552700"/>
            <a:ext cx="6865923" cy="6448003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Тема: Звичайні дроби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Життєва модель: </a:t>
            </a:r>
            <a:r>
              <a:rPr lang="uk-UA" sz="3200" b="1" dirty="0" smtClean="0">
                <a:solidFill>
                  <a:srgbClr val="FF0000"/>
                </a:solidFill>
              </a:rPr>
              <a:t>«Рецепт страви»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Хід уроку: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Учням дається рецепт (наприклад, пиріг)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Завдання: змінити кількість інгредієнтів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Обчислити половину/ подвійну порцію.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    </a:t>
            </a:r>
          </a:p>
          <a:p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</a:rPr>
              <a:t>   Компетентності: математична, </a:t>
            </a:r>
            <a:r>
              <a:rPr lang="uk-UA" sz="3200" b="1" dirty="0" err="1" smtClean="0">
                <a:solidFill>
                  <a:schemeClr val="tx1"/>
                </a:solidFill>
              </a:rPr>
              <a:t>здоров</a:t>
            </a:r>
            <a:r>
              <a:rPr lang="en-US" sz="3200" b="1" dirty="0" smtClean="0">
                <a:solidFill>
                  <a:schemeClr val="tx1"/>
                </a:solidFill>
              </a:rPr>
              <a:t>’</a:t>
            </a:r>
            <a:r>
              <a:rPr lang="uk-UA" sz="3200" b="1" dirty="0" err="1" smtClean="0">
                <a:solidFill>
                  <a:schemeClr val="tx1"/>
                </a:solidFill>
              </a:rPr>
              <a:t>язбережувальна</a:t>
            </a:r>
            <a:endParaRPr lang="uk-UA" sz="3200" b="1" dirty="0" smtClean="0">
              <a:solidFill>
                <a:schemeClr val="tx1"/>
              </a:solidFill>
            </a:endParaRPr>
          </a:p>
          <a:p>
            <a:pPr algn="ctr"/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72600" y="2400300"/>
            <a:ext cx="7086600" cy="6448003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Тема: Площа прямокутника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Життєва модель: </a:t>
            </a:r>
            <a:r>
              <a:rPr lang="uk-UA" sz="3200" b="1" dirty="0" smtClean="0">
                <a:solidFill>
                  <a:srgbClr val="FF0000"/>
                </a:solidFill>
              </a:rPr>
              <a:t>«Ремонт кімнати»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Хід уроку: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Учням дається план кімнати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Завдання: обчислити площу підлоги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Визначити, скільки потрібно лінолеуму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Додатково: порахувати вартість.</a:t>
            </a:r>
          </a:p>
          <a:p>
            <a:endParaRPr lang="uk-UA" sz="3200" b="1" dirty="0" smtClean="0">
              <a:solidFill>
                <a:schemeClr val="tx1"/>
              </a:solidFill>
            </a:endParaRPr>
          </a:p>
          <a:p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</a:rPr>
              <a:t>   Компетентності: математична, життєва, екологічна.</a:t>
            </a:r>
          </a:p>
          <a:p>
            <a:pPr algn="ctr"/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0730867">
            <a:off x="10042514" y="5296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Площа і ремонт</a:t>
            </a:r>
            <a:br>
              <a:rPr lang="uk-UA" dirty="0" smtClean="0"/>
            </a:br>
            <a:r>
              <a:rPr lang="uk-UA" dirty="0" smtClean="0"/>
              <a:t>(5-6 клас)</a:t>
            </a:r>
            <a:endParaRPr lang="uk-UA" dirty="0"/>
          </a:p>
        </p:txBody>
      </p:sp>
      <p:sp>
        <p:nvSpPr>
          <p:cNvPr id="14" name="Freeform 10"/>
          <p:cNvSpPr/>
          <p:nvPr/>
        </p:nvSpPr>
        <p:spPr>
          <a:xfrm>
            <a:off x="8197964" y="1915898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6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12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/>
          <p:cNvSpPr/>
          <p:nvPr/>
        </p:nvSpPr>
        <p:spPr>
          <a:xfrm rot="8551171" flipH="1">
            <a:off x="8883015" y="-4342210"/>
            <a:ext cx="10242210" cy="10242210"/>
          </a:xfrm>
          <a:custGeom>
            <a:avLst/>
            <a:gdLst/>
            <a:ahLst/>
            <a:cxnLst/>
            <a:rect l="l" t="t" r="r" b="b"/>
            <a:pathLst>
              <a:path w="10242210" h="10242210">
                <a:moveTo>
                  <a:pt x="10242210" y="0"/>
                </a:moveTo>
                <a:lnTo>
                  <a:pt x="0" y="0"/>
                </a:lnTo>
                <a:lnTo>
                  <a:pt x="0" y="10242210"/>
                </a:lnTo>
                <a:lnTo>
                  <a:pt x="10242210" y="10242210"/>
                </a:lnTo>
                <a:lnTo>
                  <a:pt x="1024221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9"/>
          <p:cNvSpPr txBox="1"/>
          <p:nvPr/>
        </p:nvSpPr>
        <p:spPr>
          <a:xfrm>
            <a:off x="862833" y="617199"/>
            <a:ext cx="16397222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uk-UA" sz="6300" dirty="0" smtClean="0">
                <a:solidFill>
                  <a:srgbClr val="111111"/>
                </a:solidFill>
                <a:latin typeface="Shantell Sans Ultra-Bold"/>
              </a:rPr>
              <a:t>У  Р  О  К</a:t>
            </a:r>
            <a:endParaRPr lang="en-US" sz="6300" dirty="0">
              <a:solidFill>
                <a:srgbClr val="111111"/>
              </a:solidFill>
              <a:latin typeface="Shantell Sans Ultra-Bold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5018">
            <a:off x="-161296" y="91210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Відсотки в житті</a:t>
            </a:r>
            <a:br>
              <a:rPr lang="uk-UA" dirty="0" smtClean="0"/>
            </a:br>
            <a:r>
              <a:rPr lang="uk-UA" dirty="0" smtClean="0"/>
              <a:t>(6 -7 клас)</a:t>
            </a:r>
            <a:endParaRPr lang="uk-UA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20730867">
            <a:off x="10455287" y="82274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Швидкість, час, відстань</a:t>
            </a:r>
            <a:br>
              <a:rPr lang="uk-UA" dirty="0" smtClean="0"/>
            </a:br>
            <a:r>
              <a:rPr lang="uk-UA" dirty="0" smtClean="0"/>
              <a:t>(6-7 клас)</a:t>
            </a:r>
            <a:endParaRPr lang="uk-UA" dirty="0"/>
          </a:p>
        </p:txBody>
      </p:sp>
      <p:grpSp>
        <p:nvGrpSpPr>
          <p:cNvPr id="7" name="Group 3"/>
          <p:cNvGrpSpPr/>
          <p:nvPr/>
        </p:nvGrpSpPr>
        <p:grpSpPr>
          <a:xfrm>
            <a:off x="614518" y="4838700"/>
            <a:ext cx="16918744" cy="4807512"/>
            <a:chOff x="0" y="0"/>
            <a:chExt cx="3955681" cy="1124019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3955681" cy="1124019"/>
            </a:xfrm>
            <a:custGeom>
              <a:avLst/>
              <a:gdLst/>
              <a:ahLst/>
              <a:cxnLst/>
              <a:rect l="l" t="t" r="r" b="b"/>
              <a:pathLst>
                <a:path w="3955681" h="1124019">
                  <a:moveTo>
                    <a:pt x="13728" y="0"/>
                  </a:moveTo>
                  <a:lnTo>
                    <a:pt x="3941953" y="0"/>
                  </a:lnTo>
                  <a:cubicBezTo>
                    <a:pt x="3945594" y="0"/>
                    <a:pt x="3949086" y="1446"/>
                    <a:pt x="3951660" y="4021"/>
                  </a:cubicBezTo>
                  <a:cubicBezTo>
                    <a:pt x="3954235" y="6595"/>
                    <a:pt x="3955681" y="10087"/>
                    <a:pt x="3955681" y="13728"/>
                  </a:cubicBezTo>
                  <a:lnTo>
                    <a:pt x="3955681" y="1110291"/>
                  </a:lnTo>
                  <a:cubicBezTo>
                    <a:pt x="3955681" y="1117872"/>
                    <a:pt x="3949535" y="1124019"/>
                    <a:pt x="3941953" y="1124019"/>
                  </a:cubicBezTo>
                  <a:lnTo>
                    <a:pt x="13728" y="1124019"/>
                  </a:lnTo>
                  <a:cubicBezTo>
                    <a:pt x="6146" y="1124019"/>
                    <a:pt x="0" y="1117872"/>
                    <a:pt x="0" y="1110291"/>
                  </a:cubicBezTo>
                  <a:lnTo>
                    <a:pt x="0" y="13728"/>
                  </a:lnTo>
                  <a:cubicBezTo>
                    <a:pt x="0" y="6146"/>
                    <a:pt x="6146" y="0"/>
                    <a:pt x="13728" y="0"/>
                  </a:cubicBezTo>
                  <a:close/>
                </a:path>
              </a:pathLst>
            </a:custGeom>
            <a:solidFill>
              <a:srgbClr val="111111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5"/>
            <p:cNvSpPr txBox="1"/>
            <p:nvPr/>
          </p:nvSpPr>
          <p:spPr>
            <a:xfrm>
              <a:off x="0" y="-57150"/>
              <a:ext cx="3955681" cy="1181169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6"/>
          <p:cNvGrpSpPr/>
          <p:nvPr/>
        </p:nvGrpSpPr>
        <p:grpSpPr>
          <a:xfrm>
            <a:off x="315751" y="3848100"/>
            <a:ext cx="16944304" cy="5386733"/>
            <a:chOff x="0" y="0"/>
            <a:chExt cx="3961657" cy="1259443"/>
          </a:xfrm>
        </p:grpSpPr>
        <p:sp>
          <p:nvSpPr>
            <p:cNvPr id="11" name="Freeform 7"/>
            <p:cNvSpPr/>
            <p:nvPr/>
          </p:nvSpPr>
          <p:spPr>
            <a:xfrm>
              <a:off x="0" y="0"/>
              <a:ext cx="3961657" cy="1259443"/>
            </a:xfrm>
            <a:custGeom>
              <a:avLst/>
              <a:gdLst/>
              <a:ahLst/>
              <a:cxnLst/>
              <a:rect l="l" t="t" r="r" b="b"/>
              <a:pathLst>
                <a:path w="3961657" h="1259443">
                  <a:moveTo>
                    <a:pt x="13707" y="0"/>
                  </a:moveTo>
                  <a:lnTo>
                    <a:pt x="3947950" y="0"/>
                  </a:lnTo>
                  <a:cubicBezTo>
                    <a:pt x="3951585" y="0"/>
                    <a:pt x="3955072" y="1444"/>
                    <a:pt x="3957642" y="4015"/>
                  </a:cubicBezTo>
                  <a:cubicBezTo>
                    <a:pt x="3960213" y="6585"/>
                    <a:pt x="3961657" y="10072"/>
                    <a:pt x="3961657" y="13707"/>
                  </a:cubicBezTo>
                  <a:lnTo>
                    <a:pt x="3961657" y="1245736"/>
                  </a:lnTo>
                  <a:cubicBezTo>
                    <a:pt x="3961657" y="1249371"/>
                    <a:pt x="3960213" y="1252858"/>
                    <a:pt x="3957642" y="1255428"/>
                  </a:cubicBezTo>
                  <a:cubicBezTo>
                    <a:pt x="3955072" y="1257999"/>
                    <a:pt x="3951585" y="1259443"/>
                    <a:pt x="3947950" y="1259443"/>
                  </a:cubicBezTo>
                  <a:lnTo>
                    <a:pt x="13707" y="1259443"/>
                  </a:lnTo>
                  <a:cubicBezTo>
                    <a:pt x="10072" y="1259443"/>
                    <a:pt x="6585" y="1257999"/>
                    <a:pt x="4015" y="1255428"/>
                  </a:cubicBezTo>
                  <a:cubicBezTo>
                    <a:pt x="1444" y="1252858"/>
                    <a:pt x="0" y="1249371"/>
                    <a:pt x="0" y="1245736"/>
                  </a:cubicBezTo>
                  <a:lnTo>
                    <a:pt x="0" y="13707"/>
                  </a:lnTo>
                  <a:cubicBezTo>
                    <a:pt x="0" y="10072"/>
                    <a:pt x="1444" y="6585"/>
                    <a:pt x="4015" y="4015"/>
                  </a:cubicBezTo>
                  <a:cubicBezTo>
                    <a:pt x="6585" y="1444"/>
                    <a:pt x="10072" y="0"/>
                    <a:pt x="13707" y="0"/>
                  </a:cubicBezTo>
                  <a:close/>
                </a:path>
              </a:pathLst>
            </a:custGeom>
            <a:solidFill>
              <a:srgbClr val="E1F361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8"/>
            <p:cNvSpPr txBox="1"/>
            <p:nvPr/>
          </p:nvSpPr>
          <p:spPr>
            <a:xfrm>
              <a:off x="0" y="-57150"/>
              <a:ext cx="3961657" cy="1316593"/>
            </a:xfrm>
            <a:prstGeom prst="rect">
              <a:avLst/>
            </a:prstGeom>
          </p:spPr>
          <p:txBody>
            <a:bodyPr lIns="52860" tIns="52860" rIns="52860" bIns="5286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14518" y="2552701"/>
            <a:ext cx="7655313" cy="6752803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Тема: Знаходження відсотка від числа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Життєва модель: </a:t>
            </a:r>
            <a:r>
              <a:rPr lang="uk-UA" sz="3200" b="1" dirty="0" smtClean="0">
                <a:solidFill>
                  <a:srgbClr val="FF0000"/>
                </a:solidFill>
              </a:rPr>
              <a:t>«Покупки зі знижками»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Хід уроку: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Мотивація: «У магазині знижки 20%. Чи вигідно купувати?»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Робота в групах: учні отримують «рекламні листівки»  з цінами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Завдання: обчислити кінцеву ціну товару.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Рольова гра: «Покупець і продавець».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Компетентності: математична, фінансова, підприємницька</a:t>
            </a:r>
          </a:p>
          <a:p>
            <a:pPr algn="ctr"/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30416" y="2893742"/>
            <a:ext cx="7391400" cy="6448003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Тема: Залежність між величинами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Життєва модель: </a:t>
            </a:r>
            <a:r>
              <a:rPr lang="uk-UA" sz="3200" b="1" dirty="0" smtClean="0">
                <a:solidFill>
                  <a:srgbClr val="FF0000"/>
                </a:solidFill>
              </a:rPr>
              <a:t>«Планування подорожі»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Хід уроку: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Ситуація : «Сім</a:t>
            </a:r>
            <a:r>
              <a:rPr lang="en-US" sz="3200" b="1" dirty="0" smtClean="0">
                <a:solidFill>
                  <a:schemeClr val="tx1"/>
                </a:solidFill>
              </a:rPr>
              <a:t>’</a:t>
            </a:r>
            <a:r>
              <a:rPr lang="uk-UA" sz="3200" b="1" dirty="0" smtClean="0">
                <a:solidFill>
                  <a:schemeClr val="tx1"/>
                </a:solidFill>
              </a:rPr>
              <a:t>я їде в інше місто»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Обчислити час в дорозі.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Визначити, коли потрібно виїхати.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1"/>
                </a:solidFill>
              </a:rPr>
              <a:t>Обговорення: як уникнути запізнення.</a:t>
            </a:r>
          </a:p>
          <a:p>
            <a:endParaRPr lang="uk-UA" sz="3200" b="1" dirty="0" smtClean="0">
              <a:solidFill>
                <a:schemeClr val="tx1"/>
              </a:solidFill>
            </a:endParaRPr>
          </a:p>
          <a:p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</a:rPr>
              <a:t>   Компетентності: математична, соціальна, уміння планувати</a:t>
            </a:r>
          </a:p>
          <a:p>
            <a:pPr algn="ctr"/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8197964" y="1915898"/>
            <a:ext cx="1032452" cy="1032452"/>
          </a:xfrm>
          <a:custGeom>
            <a:avLst/>
            <a:gdLst/>
            <a:ahLst/>
            <a:cxnLst/>
            <a:rect l="l" t="t" r="r" b="b"/>
            <a:pathLst>
              <a:path w="1032452" h="1032452">
                <a:moveTo>
                  <a:pt x="0" y="0"/>
                </a:moveTo>
                <a:lnTo>
                  <a:pt x="1032453" y="0"/>
                </a:lnTo>
                <a:lnTo>
                  <a:pt x="1032453" y="1032452"/>
                </a:lnTo>
                <a:lnTo>
                  <a:pt x="0" y="10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85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1323</Words>
  <Application>Microsoft Office PowerPoint</Application>
  <PresentationFormat>Произвольный</PresentationFormat>
  <Paragraphs>203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4" baseType="lpstr">
      <vt:lpstr>Arial</vt:lpstr>
      <vt:lpstr>Shantell Sans Bold</vt:lpstr>
      <vt:lpstr>Calibri</vt:lpstr>
      <vt:lpstr>Shantell Sans Ultra-Bold</vt:lpstr>
      <vt:lpstr>Impact</vt:lpstr>
      <vt:lpstr>Shantell Sans</vt:lpstr>
      <vt:lpstr>Arial Black</vt:lpstr>
      <vt:lpstr>Opun Mai Medium</vt:lpstr>
      <vt:lpstr>Sitka Small Semibold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Дроби в кулінарії (5-6 клас)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</dc:title>
  <cp:lastModifiedBy>Administrator</cp:lastModifiedBy>
  <cp:revision>84</cp:revision>
  <cp:lastPrinted>2026-03-27T06:52:07Z</cp:lastPrinted>
  <dcterms:created xsi:type="dcterms:W3CDTF">2006-08-16T00:00:00Z</dcterms:created>
  <dcterms:modified xsi:type="dcterms:W3CDTF">2026-03-30T04:42:16Z</dcterms:modified>
  <dc:identifier>DAF8IGPMdhU</dc:identifier>
</cp:coreProperties>
</file>